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92" r:id="rId3"/>
    <p:sldId id="279" r:id="rId4"/>
    <p:sldId id="280" r:id="rId5"/>
    <p:sldId id="258" r:id="rId6"/>
    <p:sldId id="281" r:id="rId7"/>
    <p:sldId id="260" r:id="rId8"/>
    <p:sldId id="282" r:id="rId9"/>
    <p:sldId id="265" r:id="rId10"/>
    <p:sldId id="283" r:id="rId11"/>
    <p:sldId id="262" r:id="rId12"/>
    <p:sldId id="284" r:id="rId13"/>
    <p:sldId id="267" r:id="rId14"/>
    <p:sldId id="285" r:id="rId15"/>
    <p:sldId id="269" r:id="rId16"/>
    <p:sldId id="286" r:id="rId17"/>
    <p:sldId id="271" r:id="rId18"/>
    <p:sldId id="287" r:id="rId19"/>
    <p:sldId id="288" r:id="rId20"/>
    <p:sldId id="290" r:id="rId21"/>
    <p:sldId id="289" r:id="rId22"/>
    <p:sldId id="277" r:id="rId2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42C1B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88" autoAdjust="0"/>
  </p:normalViewPr>
  <p:slideViewPr>
    <p:cSldViewPr>
      <p:cViewPr>
        <p:scale>
          <a:sx n="95" d="100"/>
          <a:sy n="95" d="100"/>
        </p:scale>
        <p:origin x="-44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3175" y="2673350"/>
            <a:ext cx="9144000" cy="1841500"/>
          </a:xfrm>
          <a:prstGeom prst="rect">
            <a:avLst/>
          </a:prstGeom>
          <a:gradFill flip="none" rotWithShape="1">
            <a:gsLst>
              <a:gs pos="0">
                <a:srgbClr val="532C1B"/>
              </a:gs>
              <a:gs pos="43000">
                <a:srgbClr val="46140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Picture 5" descr="F:\BGK_0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933450"/>
            <a:ext cx="40989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0716"/>
            <a:ext cx="7772400" cy="769441"/>
          </a:xfrm>
        </p:spPr>
        <p:txBody>
          <a:bodyPr>
            <a:spAutoFit/>
          </a:bodyPr>
          <a:lstStyle>
            <a:lvl1pPr marL="0" indent="0">
              <a:tabLst/>
              <a:defRPr sz="22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subtitle</a:t>
            </a:r>
            <a:r>
              <a:rPr lang="pl-PL" dirty="0" smtClean="0"/>
              <a:t> style</a:t>
            </a:r>
            <a:endParaRPr lang="pl-P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FBC7DA4A-F531-4F27-93E2-75F9723004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gwarancja_de_minimi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7" name="pole tekstowe 10"/>
          <p:cNvSpPr txBox="1"/>
          <p:nvPr userDrawn="1"/>
        </p:nvSpPr>
        <p:spPr>
          <a:xfrm>
            <a:off x="341313" y="333375"/>
            <a:ext cx="6391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pic>
        <p:nvPicPr>
          <p:cNvPr id="8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57C4D085-5A71-48FC-9FA5-CFA9CB763D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gwarancja_de_minimi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7" name="pole tekstowe 10"/>
          <p:cNvSpPr txBox="1"/>
          <p:nvPr userDrawn="1"/>
        </p:nvSpPr>
        <p:spPr>
          <a:xfrm>
            <a:off x="341313" y="333375"/>
            <a:ext cx="6102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pic>
        <p:nvPicPr>
          <p:cNvPr id="8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D736017B-C35B-4273-88A8-A612B717B5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0" y="6524625"/>
            <a:ext cx="56515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400" smtClean="0">
              <a:solidFill>
                <a:srgbClr val="EEE8C5"/>
              </a:solidFill>
              <a:latin typeface="Georgia" pitchFamily="18" charset="0"/>
            </a:endParaRPr>
          </a:p>
        </p:txBody>
      </p:sp>
      <p:pic>
        <p:nvPicPr>
          <p:cNvPr id="5" name="Picture 9" descr="F:\BGK_0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warancja_de_minimis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9" name="pole tekstowe 10"/>
          <p:cNvSpPr txBox="1"/>
          <p:nvPr userDrawn="1"/>
        </p:nvSpPr>
        <p:spPr>
          <a:xfrm>
            <a:off x="341313" y="333375"/>
            <a:ext cx="6686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74739"/>
            <a:ext cx="8229600" cy="5311781"/>
          </a:xfrm>
        </p:spPr>
        <p:txBody>
          <a:bodyPr/>
          <a:lstStyle>
            <a:lvl1pPr>
              <a:defRPr sz="2000"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426BD4E9-55A5-4E3C-A8CE-F4877514D8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F:\BGK_0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89AFD5D5-56B6-41FC-84CC-D74E6475CD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0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gwarancja_de_minimi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6" name="pole tekstowe 9"/>
          <p:cNvSpPr txBox="1"/>
          <p:nvPr userDrawn="1"/>
        </p:nvSpPr>
        <p:spPr>
          <a:xfrm>
            <a:off x="341313" y="333375"/>
            <a:ext cx="6391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pic>
        <p:nvPicPr>
          <p:cNvPr id="7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1406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pl-P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41F7EB9C-2D7B-4B9D-9AF9-4772A19C36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warancja_de_minimi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1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8" name="pole tekstowe 11"/>
          <p:cNvSpPr txBox="1"/>
          <p:nvPr userDrawn="1"/>
        </p:nvSpPr>
        <p:spPr>
          <a:xfrm>
            <a:off x="341313" y="333375"/>
            <a:ext cx="58864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pic>
        <p:nvPicPr>
          <p:cNvPr id="9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192"/>
            <a:ext cx="3008313" cy="130483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1192"/>
            <a:ext cx="5111750" cy="52649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err="1" smtClean="0"/>
              <a:t>Third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smtClean="0"/>
              <a:t>Fifth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028"/>
            <a:ext cx="3008313" cy="3960135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5E1A6E40-0C9D-4CFF-8DA6-4EA0B67034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gwarancja_de_minimi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7" name="pole tekstowe 10"/>
          <p:cNvSpPr txBox="1"/>
          <p:nvPr userDrawn="1"/>
        </p:nvSpPr>
        <p:spPr>
          <a:xfrm>
            <a:off x="341313" y="333375"/>
            <a:ext cx="595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pic>
        <p:nvPicPr>
          <p:cNvPr id="8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21ED0624-D475-4523-BBE0-44559F600C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gwarancja_de_minimi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8" name="pole tekstowe 11"/>
          <p:cNvSpPr txBox="1"/>
          <p:nvPr userDrawn="1"/>
        </p:nvSpPr>
        <p:spPr>
          <a:xfrm>
            <a:off x="341313" y="333375"/>
            <a:ext cx="6607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pic>
        <p:nvPicPr>
          <p:cNvPr id="9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2E914055-F54D-4F6A-932D-6404591739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gwarancja_de_minimi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10" name="pole tekstowe 13"/>
          <p:cNvSpPr txBox="1"/>
          <p:nvPr userDrawn="1"/>
        </p:nvSpPr>
        <p:spPr>
          <a:xfrm>
            <a:off x="341313" y="333375"/>
            <a:ext cx="67516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pic>
        <p:nvPicPr>
          <p:cNvPr id="11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4221DA58-CB01-4FA7-9059-55E403C811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6" descr="gwarancja_de_minimi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5" name="pole tekstowe 8"/>
          <p:cNvSpPr txBox="1"/>
          <p:nvPr userDrawn="1"/>
        </p:nvSpPr>
        <p:spPr>
          <a:xfrm>
            <a:off x="341313" y="333375"/>
            <a:ext cx="6318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pic>
        <p:nvPicPr>
          <p:cNvPr id="6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1173BAB6-B2E6-4809-A0ED-A8803D8FBF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 userDrawn="1"/>
        </p:nvCxnSpPr>
        <p:spPr>
          <a:xfrm>
            <a:off x="457200" y="730250"/>
            <a:ext cx="8229600" cy="1588"/>
          </a:xfrm>
          <a:prstGeom prst="line">
            <a:avLst/>
          </a:prstGeom>
          <a:ln w="15875" cap="flat" cmpd="sng" algn="ctr">
            <a:solidFill>
              <a:srgbClr val="F07F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gwarancja_de_minimi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1763"/>
            <a:ext cx="76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/>
          <p:nvPr userDrawn="1"/>
        </p:nvSpPr>
        <p:spPr>
          <a:xfrm>
            <a:off x="6110288" y="401638"/>
            <a:ext cx="1835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F07F23"/>
                </a:solidFill>
                <a:latin typeface="Trebuchet MS"/>
                <a:cs typeface="Trebuchet MS"/>
              </a:rPr>
              <a:t>Twoja szansa na kredyt!</a:t>
            </a:r>
          </a:p>
        </p:txBody>
      </p:sp>
      <p:sp>
        <p:nvSpPr>
          <p:cNvPr id="8" name="pole tekstowe 11"/>
          <p:cNvSpPr txBox="1"/>
          <p:nvPr userDrawn="1"/>
        </p:nvSpPr>
        <p:spPr>
          <a:xfrm>
            <a:off x="341313" y="333375"/>
            <a:ext cx="595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542C1B"/>
                </a:solidFill>
              </a:rPr>
              <a:t>GWARANCJE DE MINIMIS – PROGRAM RZĄDOWY</a:t>
            </a:r>
          </a:p>
        </p:txBody>
      </p:sp>
      <p:pic>
        <p:nvPicPr>
          <p:cNvPr id="9" name="Picture 9" descr="F:\BGK_01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19850"/>
            <a:ext cx="14255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E4BDDCD2-E374-48A6-A5FE-F1E09B6368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45225"/>
            <a:ext cx="9144000" cy="612775"/>
          </a:xfrm>
          <a:prstGeom prst="rect">
            <a:avLst/>
          </a:prstGeom>
          <a:gradFill flip="none" rotWithShape="1">
            <a:gsLst>
              <a:gs pos="0">
                <a:srgbClr val="F07F23"/>
              </a:gs>
              <a:gs pos="100000">
                <a:srgbClr val="532C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038" y="846138"/>
            <a:ext cx="90519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17663"/>
            <a:ext cx="82296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pl-PL"/>
              <a:t>07/02/2013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en-US"/>
              <a:t>Twoja szansa na kredyt!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r>
              <a:rPr lang="pl-PL"/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rebuchet MS"/>
          <a:ea typeface="ＭＳ Ｐゴシック" charset="-128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charset="0"/>
          <a:ea typeface="ＭＳ Ｐゴシック" charset="-128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charset="0"/>
          <a:ea typeface="ＭＳ Ｐゴシック" charset="-128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charset="0"/>
          <a:ea typeface="ＭＳ Ｐゴシック" charset="-128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charset="0"/>
          <a:ea typeface="ＭＳ Ｐゴシック" charset="-128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/>
          <a:ea typeface="ＭＳ Ｐゴシック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/>
          <a:ea typeface="ＭＳ Ｐゴシック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/>
          <a:ea typeface="ＭＳ Ｐゴシック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ymbol zastępczy daty 1"/>
          <p:cNvSpPr>
            <a:spLocks noGrp="1"/>
          </p:cNvSpPr>
          <p:nvPr>
            <p:ph type="dt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>
                <a:latin typeface="Calibri" pitchFamily="34" charset="0"/>
              </a:rPr>
              <a:t>07/02/2013</a:t>
            </a:r>
          </a:p>
        </p:txBody>
      </p:sp>
      <p:sp>
        <p:nvSpPr>
          <p:cNvPr id="14338" name="Symbol zastępczy numeru slajdu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3EA320-5093-4B3E-8B11-4B78F7913A8D}" type="slidenum">
              <a:rPr lang="pl-PL" smtClean="0">
                <a:latin typeface="Trebuchet MS" pitchFamily="34" charset="0"/>
                <a:ea typeface="ＭＳ Ｐゴシック"/>
                <a:cs typeface="Trebuchet MS" pitchFamily="34" charset="0"/>
              </a:rPr>
              <a:pPr/>
              <a:t>1</a:t>
            </a:fld>
            <a:endParaRPr lang="pl-PL" smtClean="0"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4340" name="Obraz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85825"/>
            <a:ext cx="43942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836613"/>
            <a:ext cx="4392613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ytuł 1"/>
          <p:cNvSpPr>
            <a:spLocks noGrp="1"/>
          </p:cNvSpPr>
          <p:nvPr>
            <p:ph type="title" idx="4294967295"/>
          </p:nvPr>
        </p:nvSpPr>
        <p:spPr>
          <a:xfrm>
            <a:off x="0" y="6500813"/>
            <a:ext cx="8572500" cy="357187"/>
          </a:xfrm>
        </p:spPr>
        <p:txBody>
          <a:bodyPr/>
          <a:lstStyle/>
          <a:p>
            <a:endParaRPr lang="pl-PL" smtClean="0"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1258888" y="1052513"/>
            <a:ext cx="381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Comic Sans MS" pitchFamily="66" charset="0"/>
              </a:rPr>
              <a:t>Czy to na pewno dla mnie?</a:t>
            </a:r>
          </a:p>
          <a:p>
            <a:r>
              <a:rPr lang="pl-PL" sz="2000">
                <a:latin typeface="Comic Sans MS" pitchFamily="66" charset="0"/>
              </a:rPr>
              <a:t>Czy mnie stać?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Symbol zastępczy zawartości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060575"/>
            <a:ext cx="40227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3887787" cy="17287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2000" dirty="0">
                <a:latin typeface="Trebuchet MS" pitchFamily="34" charset="0"/>
              </a:rPr>
              <a:t>Dla gwarancji udzielonych do 31.12.2013 pierwszy rok jest za darmo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pl-PL" sz="1800" dirty="0">
              <a:latin typeface="Trebuchet MS" pitchFamily="34" charset="0"/>
            </a:endParaRPr>
          </a:p>
        </p:txBody>
      </p:sp>
      <p:sp>
        <p:nvSpPr>
          <p:cNvPr id="9" name="Symbol zastępczy zawartości 4"/>
          <p:cNvSpPr txBox="1">
            <a:spLocks/>
          </p:cNvSpPr>
          <p:nvPr/>
        </p:nvSpPr>
        <p:spPr bwMode="auto">
          <a:xfrm>
            <a:off x="468313" y="3860800"/>
            <a:ext cx="3887787" cy="1592263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457200">
              <a:spcBef>
                <a:spcPct val="20000"/>
              </a:spcBef>
              <a:buFont typeface="Arial" charset="0"/>
              <a:buNone/>
              <a:defRPr/>
            </a:pPr>
            <a:endParaRPr lang="pl-PL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pl-PL" sz="2000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Kolejny okres roczny gwarancji opłata wynosi 0,5%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pl-PL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91845" y="1196752"/>
            <a:ext cx="2975330" cy="1600430"/>
          </a:xfrm>
          <a:prstGeom prst="rect">
            <a:avLst/>
          </a:prstGeom>
          <a:effectLst>
            <a:reflection stA="38000" endPos="25000" dir="5400000" sy="-100000" algn="bl" rotWithShape="0"/>
          </a:effec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34747" y="3503141"/>
            <a:ext cx="2376389" cy="1483963"/>
          </a:xfrm>
          <a:prstGeom prst="rect">
            <a:avLst/>
          </a:prstGeom>
          <a:effectLst>
            <a:reflection stA="38000" endPos="2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78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78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57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57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1989 L 0.14757 0.12353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518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78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78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57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57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3153E-6 L 0.15504 0.09091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453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1125538"/>
            <a:ext cx="3192463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308100"/>
            <a:ext cx="50165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4"/>
          <p:cNvSpPr>
            <a:spLocks/>
          </p:cNvSpPr>
          <p:nvPr/>
        </p:nvSpPr>
        <p:spPr bwMode="auto">
          <a:xfrm>
            <a:off x="900113" y="1727200"/>
            <a:ext cx="41036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81279" bIns="0"/>
          <a:lstStyle/>
          <a:p>
            <a:pPr>
              <a:spcBef>
                <a:spcPts val="80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Ale co oznacza gwarancja spłaty kredytu? Czy to znaczy, że nie muszę go spłacać?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Symbol zastępczy zawartości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060575"/>
            <a:ext cx="40227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3887787" cy="18716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Trebuchet MS" pitchFamily="34" charset="0"/>
              </a:rPr>
              <a:t>Gwarancja </a:t>
            </a:r>
            <a:r>
              <a:rPr lang="pl-PL" sz="1800" dirty="0">
                <a:solidFill>
                  <a:schemeClr val="tx1"/>
                </a:solidFill>
                <a:latin typeface="Trebuchet MS" pitchFamily="34" charset="0"/>
              </a:rPr>
              <a:t>to forma zabezpieczenia </a:t>
            </a:r>
            <a:r>
              <a:rPr lang="pl-PL" sz="1800" dirty="0" smtClean="0">
                <a:solidFill>
                  <a:schemeClr val="tx1"/>
                </a:solidFill>
                <a:latin typeface="Trebuchet MS" pitchFamily="34" charset="0"/>
              </a:rPr>
              <a:t>kredytu, </a:t>
            </a:r>
            <a:r>
              <a:rPr lang="pl-PL" sz="1800" dirty="0">
                <a:solidFill>
                  <a:schemeClr val="tx1"/>
                </a:solidFill>
                <a:latin typeface="Trebuchet MS" pitchFamily="34" charset="0"/>
              </a:rPr>
              <a:t>tak </a:t>
            </a:r>
            <a:r>
              <a:rPr lang="pl-PL" sz="1800" dirty="0" smtClean="0">
                <a:solidFill>
                  <a:schemeClr val="tx1"/>
                </a:solidFill>
                <a:latin typeface="Trebuchet MS" pitchFamily="34" charset="0"/>
              </a:rPr>
              <a:t>jak np. </a:t>
            </a:r>
            <a:r>
              <a:rPr lang="pl-PL" sz="1800" dirty="0">
                <a:solidFill>
                  <a:schemeClr val="tx1"/>
                </a:solidFill>
                <a:latin typeface="Trebuchet MS" pitchFamily="34" charset="0"/>
              </a:rPr>
              <a:t>hipoteka </a:t>
            </a:r>
            <a:r>
              <a:rPr lang="pl-PL" sz="1800" dirty="0" smtClean="0">
                <a:solidFill>
                  <a:schemeClr val="tx1"/>
                </a:solidFill>
                <a:latin typeface="Trebuchet MS" pitchFamily="34" charset="0"/>
              </a:rPr>
              <a:t>lub </a:t>
            </a:r>
            <a:r>
              <a:rPr lang="pl-PL" sz="1800" dirty="0">
                <a:solidFill>
                  <a:schemeClr val="tx1"/>
                </a:solidFill>
                <a:latin typeface="Trebuchet MS" pitchFamily="34" charset="0"/>
              </a:rPr>
              <a:t>zastaw na </a:t>
            </a:r>
            <a:r>
              <a:rPr lang="pl-PL" sz="1800" dirty="0" smtClean="0">
                <a:solidFill>
                  <a:schemeClr val="tx1"/>
                </a:solidFill>
                <a:latin typeface="Trebuchet MS" pitchFamily="34" charset="0"/>
              </a:rPr>
              <a:t>maszynach, </a:t>
            </a:r>
            <a:r>
              <a:rPr lang="pl-PL" sz="1800" dirty="0">
                <a:solidFill>
                  <a:schemeClr val="tx1"/>
                </a:solidFill>
                <a:latin typeface="Trebuchet MS" pitchFamily="34" charset="0"/>
              </a:rPr>
              <a:t>ale dla banku udzielającego kredytu dużo lepsza niż standardowe formy zabezpieczenia</a:t>
            </a:r>
            <a:r>
              <a:rPr lang="pl-PL" sz="18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  <a:endParaRPr lang="pl-PL" sz="18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468313" y="3644900"/>
            <a:ext cx="3887787" cy="2160588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pl-PL" dirty="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Kredyt musi być spłacony, ale jeśli w terminie spłaty kredytu klient nie będzie  miał pieniędzy na jego spłatę to spłaty kredytu dokona BGK. Klient zobowiązany jest zwrócić BGK wypłaconą z gwarancji kwotę wraz z odsetkami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836613"/>
            <a:ext cx="3573462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08050"/>
            <a:ext cx="48799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/>
          </p:cNvSpPr>
          <p:nvPr/>
        </p:nvSpPr>
        <p:spPr bwMode="auto">
          <a:xfrm>
            <a:off x="1395413" y="1308100"/>
            <a:ext cx="3822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81279" bIns="0"/>
          <a:lstStyle/>
          <a:p>
            <a:pPr>
              <a:spcBef>
                <a:spcPts val="80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Czy dzięki takiej gwarancji bank zaoferuje mi lepsze warunki kredytu?</a:t>
            </a:r>
          </a:p>
        </p:txBody>
      </p:sp>
      <p:sp>
        <p:nvSpPr>
          <p:cNvPr id="27652" name="Tytuł 1"/>
          <p:cNvSpPr>
            <a:spLocks noGrp="1"/>
          </p:cNvSpPr>
          <p:nvPr>
            <p:ph type="title" idx="4294967295"/>
          </p:nvPr>
        </p:nvSpPr>
        <p:spPr>
          <a:xfrm>
            <a:off x="0" y="6500813"/>
            <a:ext cx="8572500" cy="357187"/>
          </a:xfrm>
        </p:spPr>
        <p:txBody>
          <a:bodyPr/>
          <a:lstStyle/>
          <a:p>
            <a:endParaRPr lang="pl-PL" smtClean="0"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Symbol zastępczy zawartości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060575"/>
            <a:ext cx="40227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2250" cy="11525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2000" dirty="0"/>
              <a:t>Jest to instrument pomocowy</a:t>
            </a: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468313" y="2708275"/>
            <a:ext cx="4032250" cy="2665413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pl-PL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Gwarancja de </a:t>
            </a:r>
            <a:r>
              <a:rPr lang="pl-PL" dirty="0" err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minimis</a:t>
            </a:r>
            <a:r>
              <a:rPr lang="pl-PL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stanowi bardzo atrakcyjne zabezpieczenie kredytu dla banku. Bank mając zabezpieczenie w formie gwarancji otrzyma 60% kwoty niespłaconego kredytu w ciągu 15 dni. Bank przyjmując tę formę zabezpieczenia powinien więc zaoferować lepsze warunki kredytu</a:t>
            </a:r>
          </a:p>
          <a:p>
            <a:pPr defTabSz="457200">
              <a:spcBef>
                <a:spcPct val="20000"/>
              </a:spcBef>
              <a:buFont typeface="Arial" charset="0"/>
              <a:buChar char="•"/>
              <a:defRPr/>
            </a:pPr>
            <a:endParaRPr lang="pl-PL" sz="2000" dirty="0">
              <a:solidFill>
                <a:srgbClr val="000000"/>
              </a:solidFill>
              <a:cs typeface="Arial" charset="0"/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pl-PL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3363" y="836613"/>
            <a:ext cx="335597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Documents and Settings\mstrz1\Pulpit\22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631950"/>
            <a:ext cx="52562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4"/>
          <p:cNvSpPr>
            <a:spLocks/>
          </p:cNvSpPr>
          <p:nvPr/>
        </p:nvSpPr>
        <p:spPr bwMode="auto">
          <a:xfrm>
            <a:off x="1116013" y="3141663"/>
            <a:ext cx="39243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81279" bIns="0"/>
          <a:lstStyle/>
          <a:p>
            <a:pPr>
              <a:spcBef>
                <a:spcPts val="80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I naprawdę to wszystko jest za darmo? Nie ma jakiś haczyków?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Symbol zastępczy zawartości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060575"/>
            <a:ext cx="40227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8313" y="2781300"/>
            <a:ext cx="3887787" cy="431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800" dirty="0" smtClean="0">
                <a:latin typeface="Trebuchet MS" pitchFamily="34" charset="0"/>
              </a:rPr>
              <a:t>Żadnych ukrytych opłat</a:t>
            </a:r>
            <a:endParaRPr lang="pl-PL" dirty="0"/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8313" y="3359150"/>
            <a:ext cx="3887787" cy="431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800" dirty="0" smtClean="0">
                <a:latin typeface="Trebuchet MS" pitchFamily="34" charset="0"/>
              </a:rPr>
              <a:t>Pierwszy rok 0%</a:t>
            </a:r>
            <a:endParaRPr lang="pl-PL" sz="1800" dirty="0">
              <a:latin typeface="Trebuchet MS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</p:txBody>
      </p:sp>
      <p:sp>
        <p:nvSpPr>
          <p:cNvPr id="8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8313" y="3933825"/>
            <a:ext cx="3887787" cy="431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800" smtClean="0">
                <a:solidFill>
                  <a:srgbClr val="00000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Kolejny rok 0,5%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smtClean="0">
              <a:solidFill>
                <a:srgbClr val="00000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43545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/>
          </p:cNvSpPr>
          <p:nvPr/>
        </p:nvSpPr>
        <p:spPr bwMode="auto">
          <a:xfrm>
            <a:off x="557213" y="1443038"/>
            <a:ext cx="39211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81279" bIns="0"/>
          <a:lstStyle/>
          <a:p>
            <a:pPr>
              <a:spcBef>
                <a:spcPts val="80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Jak mam załatwić taką gwarancję? Czy mam gdzieś iść, </a:t>
            </a:r>
            <a: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przynie</a:t>
            </a: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ść dodatkowe dokumenty?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836613"/>
            <a:ext cx="41433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08050"/>
            <a:ext cx="41576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765175"/>
            <a:ext cx="4189413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/>
          </p:cNvSpPr>
          <p:nvPr/>
        </p:nvSpPr>
        <p:spPr bwMode="auto">
          <a:xfrm>
            <a:off x="498475" y="1250950"/>
            <a:ext cx="36417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81279" bIns="0"/>
          <a:lstStyle/>
          <a:p>
            <a:pPr>
              <a:spcBef>
                <a:spcPts val="80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Wszystkie formalności załatwi Pan w naszym banku. Nie potrzeba żadnych dodatkowych dokumentów. Pomog</a:t>
            </a:r>
            <a: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ę</a:t>
            </a: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 Panu wypełnić wniosek.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5613" y="931863"/>
            <a:ext cx="4572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daty 1"/>
          <p:cNvSpPr>
            <a:spLocks noGrp="1"/>
          </p:cNvSpPr>
          <p:nvPr>
            <p:ph type="dt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>
                <a:latin typeface="Calibri" pitchFamily="34" charset="0"/>
              </a:rPr>
              <a:t>07/02/2013</a:t>
            </a:r>
          </a:p>
        </p:txBody>
      </p:sp>
      <p:sp>
        <p:nvSpPr>
          <p:cNvPr id="15362" name="Symbol zastępczy numeru slajdu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15BC85-DA95-40AA-BF75-8452FB41D583}" type="slidenum">
              <a:rPr lang="pl-PL" smtClean="0">
                <a:latin typeface="Trebuchet MS" pitchFamily="34" charset="0"/>
                <a:ea typeface="ＭＳ Ｐゴシック"/>
                <a:cs typeface="ＭＳ Ｐゴシック"/>
              </a:rPr>
              <a:pPr/>
              <a:t>2</a:t>
            </a:fld>
            <a:endParaRPr lang="pl-PL" smtClean="0">
              <a:latin typeface="Trebuchet M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0425"/>
            <a:ext cx="465931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765175"/>
            <a:ext cx="419258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/>
          </p:cNvSpPr>
          <p:nvPr/>
        </p:nvSpPr>
        <p:spPr bwMode="auto">
          <a:xfrm>
            <a:off x="601663" y="1268413"/>
            <a:ext cx="3825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81279" bIns="0"/>
          <a:lstStyle/>
          <a:p>
            <a:r>
              <a:rPr lang="pl-PL" sz="2000">
                <a:latin typeface="Comic Sans MS" pitchFamily="66" charset="0"/>
              </a:rPr>
              <a:t>Po udzieleniu kredytu z gwarancją otrzyma Pan zaświadczenie o uzyskanej pomocy publicznej. Przypominam Panu, że pomoc publiczna nie może </a:t>
            </a:r>
          </a:p>
          <a:p>
            <a:r>
              <a:rPr lang="pl-PL" sz="2000">
                <a:latin typeface="Comic Sans MS" pitchFamily="66" charset="0"/>
              </a:rPr>
              <a:t>przekroczyć kwoty </a:t>
            </a:r>
          </a:p>
          <a:p>
            <a:r>
              <a:rPr lang="pl-PL" sz="2000">
                <a:latin typeface="Comic Sans MS" pitchFamily="66" charset="0"/>
              </a:rPr>
              <a:t>200 tys. euro </a:t>
            </a:r>
          </a:p>
          <a:p>
            <a:r>
              <a:rPr lang="pl-PL" sz="2000">
                <a:latin typeface="Comic Sans MS" pitchFamily="66" charset="0"/>
              </a:rPr>
              <a:t>w ciągu 3 lat.</a:t>
            </a:r>
          </a:p>
        </p:txBody>
      </p:sp>
      <p:pic>
        <p:nvPicPr>
          <p:cNvPr id="3379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5613" y="931863"/>
            <a:ext cx="4572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4208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/>
          </p:cNvSpPr>
          <p:nvPr/>
        </p:nvSpPr>
        <p:spPr bwMode="auto">
          <a:xfrm>
            <a:off x="755650" y="1196975"/>
            <a:ext cx="356076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81279" bIns="0"/>
          <a:lstStyle/>
          <a:p>
            <a:r>
              <a:rPr lang="pl-PL" sz="2000">
                <a:latin typeface="Comic Sans MS" pitchFamily="66" charset="0"/>
              </a:rPr>
              <a:t>Poproszę kredyt obrotowy z gwarancją de minimis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836613"/>
            <a:ext cx="41433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931863"/>
            <a:ext cx="476250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0" y="47164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>
                <a:solidFill>
                  <a:srgbClr val="542C1B"/>
                </a:solidFill>
              </a:rPr>
              <a:t>Twoja szansa na kredyt!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052513"/>
            <a:ext cx="3949700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Documents and Settings\mstrz1\Pulpit\22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637222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/>
          </p:cNvSpPr>
          <p:nvPr/>
        </p:nvSpPr>
        <p:spPr bwMode="auto">
          <a:xfrm>
            <a:off x="741363" y="4011613"/>
            <a:ext cx="42497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>
              <a:spcBef>
                <a:spcPts val="75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Potrzebuję pieniędzy na rozwój firmy, mam nowe kontrakty i potrzebuję środków na ich realizację, kontrahenci opóźniają się z płatnościami ….</a:t>
            </a:r>
          </a:p>
          <a:p>
            <a:pPr>
              <a:spcBef>
                <a:spcPts val="75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Potrzebuję kredytu </a:t>
            </a:r>
            <a: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o</a:t>
            </a: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brotowego</a:t>
            </a:r>
            <a:r>
              <a:rPr lang="en-US" sz="2000">
                <a:latin typeface="Lucida Grande"/>
                <a:ea typeface="Lucida Grande"/>
                <a:cs typeface="Lucida Grande"/>
                <a:sym typeface="Lucida Grande"/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981075"/>
            <a:ext cx="38655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Documents and Settings\mstrz1\Pulpit\22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36838"/>
            <a:ext cx="50260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/>
          </p:cNvSpPr>
          <p:nvPr/>
        </p:nvSpPr>
        <p:spPr bwMode="auto">
          <a:xfrm>
            <a:off x="1068388" y="4537075"/>
            <a:ext cx="3848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>
              <a:spcBef>
                <a:spcPts val="75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Czy dostanę kredyt? Jak bank oceni moją wiarygodność?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zawartośc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08050"/>
            <a:ext cx="406717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68313" y="1206500"/>
            <a:ext cx="3959225" cy="392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latin typeface="Trebuchet MS" pitchFamily="34" charset="0"/>
              </a:rPr>
              <a:t>Negocjacje umowy kredytowej</a:t>
            </a: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508000" y="1773238"/>
            <a:ext cx="3887788" cy="576262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pl-PL" sz="170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kwota i rodzaj kredytu (w rachunku bieżącym)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pl-PL" sz="170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pl-PL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 bwMode="auto">
          <a:xfrm>
            <a:off x="508000" y="2449513"/>
            <a:ext cx="3887788" cy="433387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l-PL" sz="1700" dirty="0" smtClean="0">
                <a:solidFill>
                  <a:schemeClr val="tx1"/>
                </a:solidFill>
                <a:latin typeface="Trebuchet MS" pitchFamily="34" charset="0"/>
              </a:rPr>
              <a:t>okres </a:t>
            </a:r>
            <a:r>
              <a:rPr lang="pl-PL" sz="1700" dirty="0">
                <a:solidFill>
                  <a:schemeClr val="tx1"/>
                </a:solidFill>
                <a:latin typeface="Trebuchet MS" pitchFamily="34" charset="0"/>
              </a:rPr>
              <a:t>kredytowania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</p:txBody>
      </p:sp>
      <p:sp>
        <p:nvSpPr>
          <p:cNvPr id="9" name="Symbol zastępczy zawartości 4"/>
          <p:cNvSpPr txBox="1">
            <a:spLocks/>
          </p:cNvSpPr>
          <p:nvPr/>
        </p:nvSpPr>
        <p:spPr bwMode="auto">
          <a:xfrm>
            <a:off x="508000" y="3060700"/>
            <a:ext cx="3887788" cy="431800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pl-PL" sz="170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wysokość oprocentowania kredytu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pl-PL">
              <a:solidFill>
                <a:srgbClr val="000000"/>
              </a:solidFill>
              <a:cs typeface="Arial" charset="0"/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pl-PL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 bwMode="auto">
          <a:xfrm>
            <a:off x="508000" y="3644900"/>
            <a:ext cx="3887788" cy="431800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l-PL" sz="1700" dirty="0" smtClean="0">
                <a:solidFill>
                  <a:schemeClr val="tx1"/>
                </a:solidFill>
                <a:latin typeface="Trebuchet MS" pitchFamily="34" charset="0"/>
              </a:rPr>
              <a:t>określenie </a:t>
            </a:r>
            <a:r>
              <a:rPr lang="pl-PL" sz="1700" dirty="0">
                <a:solidFill>
                  <a:schemeClr val="tx1"/>
                </a:solidFill>
                <a:latin typeface="Trebuchet MS" pitchFamily="34" charset="0"/>
              </a:rPr>
              <a:t>wysokości </a:t>
            </a:r>
            <a:r>
              <a:rPr lang="pl-PL" sz="1700" dirty="0" smtClean="0">
                <a:solidFill>
                  <a:schemeClr val="tx1"/>
                </a:solidFill>
                <a:latin typeface="Trebuchet MS" pitchFamily="34" charset="0"/>
              </a:rPr>
              <a:t>prowizji</a:t>
            </a:r>
            <a:endParaRPr lang="pl-PL" sz="17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</p:txBody>
      </p:sp>
      <p:sp>
        <p:nvSpPr>
          <p:cNvPr id="11" name="Symbol zastępczy zawartości 4"/>
          <p:cNvSpPr txBox="1">
            <a:spLocks/>
          </p:cNvSpPr>
          <p:nvPr/>
        </p:nvSpPr>
        <p:spPr bwMode="auto">
          <a:xfrm>
            <a:off x="508000" y="4221163"/>
            <a:ext cx="3887788" cy="606425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Trebuchet MS" pitchFamily="34" charset="0"/>
              </a:rPr>
              <a:t>ustalenie </a:t>
            </a:r>
            <a:r>
              <a:rPr lang="pl-PL" sz="1800" dirty="0">
                <a:solidFill>
                  <a:schemeClr val="tx1"/>
                </a:solidFill>
                <a:latin typeface="Trebuchet MS" pitchFamily="34" charset="0"/>
              </a:rPr>
              <a:t>pozostałych warunków umowy kredytowej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 bwMode="auto">
          <a:xfrm>
            <a:off x="498475" y="4941888"/>
            <a:ext cx="3887788" cy="431800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l-PL" sz="1700" dirty="0" smtClean="0">
                <a:solidFill>
                  <a:schemeClr val="tx1"/>
                </a:solidFill>
                <a:latin typeface="Trebuchet MS" pitchFamily="34" charset="0"/>
              </a:rPr>
              <a:t>zabezpieczenie kredytu </a:t>
            </a:r>
            <a:endParaRPr lang="pl-PL" sz="1700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1047750"/>
            <a:ext cx="4445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688" y="1016000"/>
            <a:ext cx="4572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/>
          </p:cNvSpPr>
          <p:nvPr/>
        </p:nvSpPr>
        <p:spPr bwMode="auto">
          <a:xfrm>
            <a:off x="323850" y="1477963"/>
            <a:ext cx="39068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>
              <a:spcBef>
                <a:spcPts val="75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Ma Pan zdolność kredytową, ale aby otrzymać kredyt musi pan przedstawić </a:t>
            </a:r>
            <a: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odpowiednie</a:t>
            </a: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 zabezpieczenie, np. hipotekę, blokadę środków na rachunku</a:t>
            </a:r>
          </a:p>
        </p:txBody>
      </p:sp>
      <p:sp>
        <p:nvSpPr>
          <p:cNvPr id="5126" name="Rectangle 5"/>
          <p:cNvSpPr>
            <a:spLocks/>
          </p:cNvSpPr>
          <p:nvPr/>
        </p:nvSpPr>
        <p:spPr bwMode="auto">
          <a:xfrm>
            <a:off x="1547813" y="3192463"/>
            <a:ext cx="2808287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>
              <a:spcBef>
                <a:spcPts val="75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… </a:t>
            </a:r>
            <a: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a</a:t>
            </a: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le najlepiej będzie</a:t>
            </a:r>
            <a:b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</a:br>
            <a: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   </a:t>
            </a: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skorzystać </a:t>
            </a:r>
            <a: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/>
            </a:r>
            <a:b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</a:br>
            <a: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    </a:t>
            </a: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z gwarancji </a:t>
            </a:r>
            <a:b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</a:br>
            <a:r>
              <a:rPr lang="pl-PL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      </a:t>
            </a: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de minimis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887788" cy="17287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sz="1800" dirty="0" smtClean="0">
              <a:solidFill>
                <a:srgbClr val="00000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1800" dirty="0" smtClean="0">
                <a:solidFill>
                  <a:srgbClr val="00000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Gwarancja to forma zabezpieczenia spłaty kredytu obrotowego na wypadek gdyby kredytobiorca nie spłacił kredytu w oznaczonym terminie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sz="1800" dirty="0" smtClean="0">
              <a:solidFill>
                <a:srgbClr val="000000"/>
              </a:solidFill>
              <a:latin typeface="Arial" charset="0"/>
              <a:ea typeface="ＭＳ Ｐゴシック"/>
              <a:cs typeface="Trebuchet MS" pitchFamily="34" charset="0"/>
            </a:endParaRPr>
          </a:p>
        </p:txBody>
      </p:sp>
      <p:pic>
        <p:nvPicPr>
          <p:cNvPr id="20482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6138" y="2060575"/>
            <a:ext cx="4022725" cy="2884488"/>
          </a:xfrm>
        </p:spPr>
      </p:pic>
      <p:sp>
        <p:nvSpPr>
          <p:cNvPr id="204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>
                <a:solidFill>
                  <a:srgbClr val="542C1B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Co to jest gwarancja de minimis</a:t>
            </a: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auto">
          <a:xfrm>
            <a:off x="468313" y="3933825"/>
            <a:ext cx="3887787" cy="1808163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457200">
              <a:spcBef>
                <a:spcPct val="20000"/>
              </a:spcBef>
              <a:buFont typeface="Arial" charset="0"/>
              <a:buNone/>
              <a:defRPr/>
            </a:pPr>
            <a:endParaRPr lang="pl-PL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pl-PL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W przypadku wypłaty z gwarancji przedsiębiorca zobowiązany jest zwrócić BGK wypłaconą z gwarancji kwotę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pl-PL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3663" y="908050"/>
            <a:ext cx="3509962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1196975"/>
            <a:ext cx="41910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/>
          </p:cNvSpPr>
          <p:nvPr/>
        </p:nvSpPr>
        <p:spPr bwMode="auto">
          <a:xfrm>
            <a:off x="1331913" y="1706563"/>
            <a:ext cx="4032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81279" bIns="0"/>
          <a:lstStyle/>
          <a:p>
            <a:pPr>
              <a:spcBef>
                <a:spcPts val="800"/>
              </a:spcBef>
            </a:pP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Jakie są warunki udzielenia </a:t>
            </a:r>
            <a:b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</a:br>
            <a:r>
              <a:rPr lang="en-US" sz="2000">
                <a:latin typeface="Comic Sans MS" pitchFamily="66" charset="0"/>
                <a:ea typeface="Lucida Grande"/>
                <a:cs typeface="Lucida Grande"/>
                <a:sym typeface="Lucida Grande"/>
              </a:rPr>
              <a:t>takiej gwarancji?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Symbol zastępczy zawartości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060575"/>
            <a:ext cx="40227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4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3887788" cy="6492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700" smtClean="0">
                <a:solidFill>
                  <a:schemeClr val="tx1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gwarancja udzielana jest maksymalnie na 27 miesięcy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smtClean="0">
              <a:solidFill>
                <a:srgbClr val="000000"/>
              </a:solidFill>
              <a:ea typeface="ＭＳ Ｐゴシック"/>
              <a:cs typeface="Trebuchet MS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smtClean="0">
              <a:solidFill>
                <a:srgbClr val="00000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1"/>
          </p:nvPr>
        </p:nvSpPr>
        <p:spPr>
          <a:xfrm>
            <a:off x="539750" y="1989138"/>
            <a:ext cx="3887788" cy="5762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Trebuchet MS" pitchFamily="34" charset="0"/>
              </a:rPr>
              <a:t>maksymalna </a:t>
            </a:r>
            <a:r>
              <a:rPr lang="pl-PL" sz="1800" dirty="0">
                <a:solidFill>
                  <a:schemeClr val="tx1"/>
                </a:solidFill>
                <a:latin typeface="Trebuchet MS" pitchFamily="34" charset="0"/>
              </a:rPr>
              <a:t>kwota gwarancji wynosi 3,5 mln zł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</p:txBody>
      </p:sp>
      <p:sp>
        <p:nvSpPr>
          <p:cNvPr id="8" name="Symbol zastępczy zawartości 4"/>
          <p:cNvSpPr>
            <a:spLocks noGrp="1"/>
          </p:cNvSpPr>
          <p:nvPr>
            <p:ph sz="half" idx="1"/>
          </p:nvPr>
        </p:nvSpPr>
        <p:spPr>
          <a:xfrm>
            <a:off x="539750" y="2781300"/>
            <a:ext cx="3887788" cy="431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700" dirty="0" smtClean="0">
                <a:latin typeface="Trebuchet MS" pitchFamily="34" charset="0"/>
              </a:rPr>
              <a:t>klient musi należeć do sektora MŚP</a:t>
            </a:r>
            <a:endParaRPr lang="pl-PL" sz="1700" dirty="0">
              <a:latin typeface="Trebuchet MS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</p:txBody>
      </p:sp>
      <p:sp>
        <p:nvSpPr>
          <p:cNvPr id="9" name="Symbol zastępczy zawartości 4"/>
          <p:cNvSpPr>
            <a:spLocks noGrp="1"/>
          </p:cNvSpPr>
          <p:nvPr>
            <p:ph sz="half" idx="1"/>
          </p:nvPr>
        </p:nvSpPr>
        <p:spPr>
          <a:xfrm>
            <a:off x="539750" y="4292600"/>
            <a:ext cx="3887788" cy="863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700" dirty="0" smtClean="0">
                <a:solidFill>
                  <a:schemeClr val="tx1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gwarancją mogą być objęte kredyty obrotowe (przeznaczone na bieżące finansowanie działalności)</a:t>
            </a:r>
            <a:endParaRPr lang="pl-PL" sz="1700" dirty="0" smtClean="0">
              <a:solidFill>
                <a:srgbClr val="00000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10" name="Symbol zastępczy zawartości 4"/>
          <p:cNvSpPr>
            <a:spLocks noGrp="1"/>
          </p:cNvSpPr>
          <p:nvPr>
            <p:ph sz="half" idx="1"/>
          </p:nvPr>
        </p:nvSpPr>
        <p:spPr>
          <a:xfrm>
            <a:off x="539750" y="3429000"/>
            <a:ext cx="3887788" cy="649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700" dirty="0" smtClean="0">
                <a:solidFill>
                  <a:srgbClr val="00000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gwarancją można objąć do 60% kwoty kredytu</a:t>
            </a:r>
            <a:endParaRPr lang="pl-PL" sz="1800" dirty="0" smtClean="0">
              <a:solidFill>
                <a:srgbClr val="00000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2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539750" y="5373688"/>
            <a:ext cx="3887788" cy="57626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700" dirty="0" smtClean="0">
                <a:latin typeface="Trebuchet MS" pitchFamily="34" charset="0"/>
              </a:rPr>
              <a:t>______ ____ _______ __ _______    </a:t>
            </a:r>
            <a:endParaRPr lang="pl-PL" sz="1700" dirty="0">
              <a:latin typeface="Trebuchet MS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</p:txBody>
      </p:sp>
      <p:sp>
        <p:nvSpPr>
          <p:cNvPr id="3" name="Symbol zastępczy zawartości 4"/>
          <p:cNvSpPr>
            <a:spLocks/>
          </p:cNvSpPr>
          <p:nvPr/>
        </p:nvSpPr>
        <p:spPr bwMode="auto">
          <a:xfrm>
            <a:off x="539750" y="5373688"/>
            <a:ext cx="3887788" cy="57626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pl-PL" sz="1700">
                <a:solidFill>
                  <a:srgbClr val="00000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zabezpieczenie gwarancji – weksel własny in blanco przedsiębiorcy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endParaRPr lang="pl-PL">
              <a:solidFill>
                <a:srgbClr val="00000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3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414</Words>
  <Application>Microsoft Office PowerPoint</Application>
  <PresentationFormat>Pokaz na ekranie (4:3)</PresentationFormat>
  <Paragraphs>53</Paragraphs>
  <Slides>22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Szablon projektu</vt:lpstr>
      </vt:variant>
      <vt:variant>
        <vt:i4>13</vt:i4>
      </vt:variant>
      <vt:variant>
        <vt:lpstr>Tytuły slajdów</vt:lpstr>
      </vt:variant>
      <vt:variant>
        <vt:i4>22</vt:i4>
      </vt:variant>
    </vt:vector>
  </HeadingPairs>
  <TitlesOfParts>
    <vt:vector size="42" baseType="lpstr">
      <vt:lpstr>Arial</vt:lpstr>
      <vt:lpstr>Trebuchet MS</vt:lpstr>
      <vt:lpstr>ＭＳ Ｐゴシック</vt:lpstr>
      <vt:lpstr>Calibri</vt:lpstr>
      <vt:lpstr>Georgia</vt:lpstr>
      <vt:lpstr>Comic Sans MS</vt:lpstr>
      <vt:lpstr>Lucida Grande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Slajd 1</vt:lpstr>
      <vt:lpstr>Slajd 2</vt:lpstr>
      <vt:lpstr>Slajd 3</vt:lpstr>
      <vt:lpstr>Slajd 4</vt:lpstr>
      <vt:lpstr>Slajd 5</vt:lpstr>
      <vt:lpstr>Slajd 6</vt:lpstr>
      <vt:lpstr>Co to jest gwarancja de minimis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Założenia prezentacji</dc:title>
  <dc:creator>Klepacki Zbigniew</dc:creator>
  <cp:lastModifiedBy>msiem</cp:lastModifiedBy>
  <cp:revision>35</cp:revision>
  <dcterms:created xsi:type="dcterms:W3CDTF">2013-02-23T06:24:37Z</dcterms:created>
  <dcterms:modified xsi:type="dcterms:W3CDTF">2013-02-27T15:42:50Z</dcterms:modified>
</cp:coreProperties>
</file>