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0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1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12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21" r:id="rId1"/>
    <p:sldMasterId id="2147483673" r:id="rId2"/>
    <p:sldMasterId id="2147483685" r:id="rId3"/>
    <p:sldMasterId id="2147483697" r:id="rId4"/>
    <p:sldMasterId id="2147483709" r:id="rId5"/>
    <p:sldMasterId id="2147483798" r:id="rId6"/>
    <p:sldMasterId id="2147483733" r:id="rId7"/>
    <p:sldMasterId id="2147483660" r:id="rId8"/>
    <p:sldMasterId id="2147483746" r:id="rId9"/>
    <p:sldMasterId id="2147483759" r:id="rId10"/>
    <p:sldMasterId id="2147483772" r:id="rId11"/>
    <p:sldMasterId id="2147483785" r:id="rId12"/>
    <p:sldMasterId id="2147484399" r:id="rId13"/>
  </p:sldMasterIdLst>
  <p:notesMasterIdLst>
    <p:notesMasterId r:id="rId40"/>
  </p:notesMasterIdLst>
  <p:handoutMasterIdLst>
    <p:handoutMasterId r:id="rId41"/>
  </p:handoutMasterIdLst>
  <p:sldIdLst>
    <p:sldId id="339" r:id="rId14"/>
    <p:sldId id="388" r:id="rId15"/>
    <p:sldId id="323" r:id="rId16"/>
    <p:sldId id="325" r:id="rId17"/>
    <p:sldId id="401" r:id="rId18"/>
    <p:sldId id="392" r:id="rId19"/>
    <p:sldId id="435" r:id="rId20"/>
    <p:sldId id="394" r:id="rId21"/>
    <p:sldId id="424" r:id="rId22"/>
    <p:sldId id="317" r:id="rId23"/>
    <p:sldId id="319" r:id="rId24"/>
    <p:sldId id="396" r:id="rId25"/>
    <p:sldId id="399" r:id="rId26"/>
    <p:sldId id="433" r:id="rId27"/>
    <p:sldId id="403" r:id="rId28"/>
    <p:sldId id="411" r:id="rId29"/>
    <p:sldId id="413" r:id="rId30"/>
    <p:sldId id="415" r:id="rId31"/>
    <p:sldId id="417" r:id="rId32"/>
    <p:sldId id="360" r:id="rId33"/>
    <p:sldId id="337" r:id="rId34"/>
    <p:sldId id="436" r:id="rId35"/>
    <p:sldId id="426" r:id="rId36"/>
    <p:sldId id="428" r:id="rId37"/>
    <p:sldId id="430" r:id="rId38"/>
    <p:sldId id="438" r:id="rId39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Styl z motywem 2 — Ak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2" autoAdjust="0"/>
    <p:restoredTop sz="94712" autoAdjust="0"/>
  </p:normalViewPr>
  <p:slideViewPr>
    <p:cSldViewPr>
      <p:cViewPr>
        <p:scale>
          <a:sx n="70" d="100"/>
          <a:sy n="70" d="100"/>
        </p:scale>
        <p:origin x="-1536" y="-7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Zeszyt2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taw\Documents\@Malta\roboczy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taw\Documents\@Malta\roboczy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taw\Documents\@Malta\Kopia%20baza_narastaj&#261;co_2012.12_SPR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taw\Documents\@Malta\Kopia%20baza_narastaj&#261;co_2012.12_SPR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Kolumna2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Lbls>
            <c:txPr>
              <a:bodyPr/>
              <a:lstStyle/>
              <a:p>
                <a:pPr>
                  <a:defRPr b="1">
                    <a:latin typeface="Tahoma" pitchFamily="34" charset="0"/>
                    <a:cs typeface="Tahoma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Arkusz1!$A$2:$A$3</c:f>
              <c:strCache>
                <c:ptCount val="2"/>
                <c:pt idx="0">
                  <c:v>Dostępne środki</c:v>
                </c:pt>
                <c:pt idx="1">
                  <c:v>Podpisane umowy</c:v>
                </c:pt>
              </c:strCache>
            </c:strRef>
          </c:cat>
          <c:val>
            <c:numRef>
              <c:f>Arkusz1!$B$2:$B$3</c:f>
              <c:numCache>
                <c:formatCode>0.00</c:formatCode>
                <c:ptCount val="2"/>
                <c:pt idx="0">
                  <c:v>501.3</c:v>
                </c:pt>
                <c:pt idx="1">
                  <c:v>585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Kolumna1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invertIfNegative val="0"/>
          <c:dLbls>
            <c:txPr>
              <a:bodyPr/>
              <a:lstStyle/>
              <a:p>
                <a:pPr>
                  <a:defRPr>
                    <a:latin typeface="Tahoma" pitchFamily="34" charset="0"/>
                    <a:cs typeface="Tahoma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Arkusz1!$A$2:$A$3</c:f>
              <c:strCache>
                <c:ptCount val="2"/>
                <c:pt idx="0">
                  <c:v>Dostępne środki</c:v>
                </c:pt>
                <c:pt idx="1">
                  <c:v>Podpisane umowy</c:v>
                </c:pt>
              </c:strCache>
            </c:strRef>
          </c:cat>
          <c:val>
            <c:numRef>
              <c:f>Arkusz1!$C$2:$C$3</c:f>
              <c:numCache>
                <c:formatCode>0.00</c:formatCode>
                <c:ptCount val="2"/>
                <c:pt idx="1">
                  <c:v>40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94463104"/>
        <c:axId val="94464640"/>
        <c:axId val="0"/>
      </c:bar3DChart>
      <c:catAx>
        <c:axId val="944631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4464640"/>
        <c:crosses val="autoZero"/>
        <c:auto val="1"/>
        <c:lblAlgn val="ctr"/>
        <c:lblOffset val="100"/>
        <c:noMultiLvlLbl val="0"/>
      </c:catAx>
      <c:valAx>
        <c:axId val="94464640"/>
        <c:scaling>
          <c:orientation val="minMax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txPr>
          <a:bodyPr/>
          <a:lstStyle/>
          <a:p>
            <a:pPr>
              <a:defRPr sz="1600">
                <a:latin typeface="Tahoma" pitchFamily="34" charset="0"/>
                <a:cs typeface="Tahoma" pitchFamily="34" charset="0"/>
              </a:defRPr>
            </a:pPr>
            <a:endParaRPr lang="pl-PL"/>
          </a:p>
        </c:txPr>
        <c:crossAx val="94463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1"/>
          <c:order val="0"/>
          <c:tx>
            <c:strRef>
              <c:f>'wykres 1'!$B$1</c:f>
              <c:strCache>
                <c:ptCount val="1"/>
                <c:pt idx="0">
                  <c:v>liczba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Pt>
            <c:idx val="9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dPt>
          <c:dLbls>
            <c:txPr>
              <a:bodyPr/>
              <a:lstStyle/>
              <a:p>
                <a:pPr>
                  <a:defRPr sz="14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'wykres 1'!$A$2:$A$11</c:f>
              <c:strCache>
                <c:ptCount val="10"/>
                <c:pt idx="0">
                  <c:v>4 kw 2010</c:v>
                </c:pt>
                <c:pt idx="1">
                  <c:v>1 kw 2011</c:v>
                </c:pt>
                <c:pt idx="2">
                  <c:v>2 kw 2011</c:v>
                </c:pt>
                <c:pt idx="3">
                  <c:v>3 kw 2011</c:v>
                </c:pt>
                <c:pt idx="4">
                  <c:v>4 kw 2011</c:v>
                </c:pt>
                <c:pt idx="5">
                  <c:v>1 kw 2012</c:v>
                </c:pt>
                <c:pt idx="6">
                  <c:v>2 kw 2012</c:v>
                </c:pt>
                <c:pt idx="7">
                  <c:v>3 kw 2012</c:v>
                </c:pt>
                <c:pt idx="8">
                  <c:v>4 kw 2012</c:v>
                </c:pt>
                <c:pt idx="9">
                  <c:v>2013</c:v>
                </c:pt>
              </c:strCache>
            </c:strRef>
          </c:cat>
          <c:val>
            <c:numRef>
              <c:f>'wykres 1'!$B$2:$B$11</c:f>
              <c:numCache>
                <c:formatCode>General</c:formatCode>
                <c:ptCount val="10"/>
                <c:pt idx="0">
                  <c:v>23</c:v>
                </c:pt>
                <c:pt idx="1">
                  <c:v>26</c:v>
                </c:pt>
                <c:pt idx="2">
                  <c:v>26</c:v>
                </c:pt>
                <c:pt idx="3">
                  <c:v>27</c:v>
                </c:pt>
                <c:pt idx="4">
                  <c:v>44</c:v>
                </c:pt>
                <c:pt idx="5">
                  <c:v>60</c:v>
                </c:pt>
                <c:pt idx="6">
                  <c:v>74</c:v>
                </c:pt>
                <c:pt idx="7">
                  <c:v>79</c:v>
                </c:pt>
                <c:pt idx="8">
                  <c:v>90</c:v>
                </c:pt>
                <c:pt idx="9">
                  <c:v>150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3880704"/>
        <c:axId val="205070336"/>
        <c:axId val="0"/>
      </c:bar3DChart>
      <c:catAx>
        <c:axId val="203880704"/>
        <c:scaling>
          <c:orientation val="minMax"/>
        </c:scaling>
        <c:delete val="0"/>
        <c:axPos val="b"/>
        <c:majorTickMark val="out"/>
        <c:minorTickMark val="none"/>
        <c:tickLblPos val="nextTo"/>
        <c:crossAx val="205070336"/>
        <c:crosses val="autoZero"/>
        <c:auto val="1"/>
        <c:lblAlgn val="ctr"/>
        <c:lblOffset val="100"/>
        <c:noMultiLvlLbl val="0"/>
      </c:catAx>
      <c:valAx>
        <c:axId val="2050703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38807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FFC000"/>
            </a:solidFill>
            <a:ln>
              <a:solidFill>
                <a:srgbClr val="FFC000"/>
              </a:solidFill>
            </a:ln>
          </c:spPr>
          <c:invertIfNegative val="0"/>
          <c:dPt>
            <c:idx val="10"/>
            <c:invertIfNegative val="0"/>
            <c:bubble3D val="0"/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</c:spPr>
          </c:dPt>
          <c:dLbls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'wykres 4'!$A$2:$A$12</c:f>
              <c:strCache>
                <c:ptCount val="11"/>
                <c:pt idx="0">
                  <c:v>4 kw 2010</c:v>
                </c:pt>
                <c:pt idx="1">
                  <c:v>1 kw 2011</c:v>
                </c:pt>
                <c:pt idx="2">
                  <c:v>2 kw 2011</c:v>
                </c:pt>
                <c:pt idx="3">
                  <c:v>3 kw 2011</c:v>
                </c:pt>
                <c:pt idx="4">
                  <c:v>4 kw 2011</c:v>
                </c:pt>
                <c:pt idx="5">
                  <c:v>1 kw 2012</c:v>
                </c:pt>
                <c:pt idx="6">
                  <c:v>2 kw 2012</c:v>
                </c:pt>
                <c:pt idx="7">
                  <c:v>3 kw 2012</c:v>
                </c:pt>
                <c:pt idx="8">
                  <c:v>4 kw 2012</c:v>
                </c:pt>
                <c:pt idx="9">
                  <c:v>31 stycznia 2013</c:v>
                </c:pt>
                <c:pt idx="10">
                  <c:v>2013</c:v>
                </c:pt>
              </c:strCache>
            </c:strRef>
          </c:cat>
          <c:val>
            <c:numRef>
              <c:f>'wykres 4'!$B$2:$B$12</c:f>
              <c:numCache>
                <c:formatCode>General</c:formatCode>
                <c:ptCount val="11"/>
                <c:pt idx="0">
                  <c:v>457</c:v>
                </c:pt>
                <c:pt idx="1">
                  <c:v>1006</c:v>
                </c:pt>
                <c:pt idx="2">
                  <c:v>1677</c:v>
                </c:pt>
                <c:pt idx="3">
                  <c:v>2288</c:v>
                </c:pt>
                <c:pt idx="4">
                  <c:v>3042</c:v>
                </c:pt>
                <c:pt idx="5">
                  <c:v>4002</c:v>
                </c:pt>
                <c:pt idx="6">
                  <c:v>5277</c:v>
                </c:pt>
                <c:pt idx="7">
                  <c:v>6579</c:v>
                </c:pt>
                <c:pt idx="8">
                  <c:v>8355</c:v>
                </c:pt>
                <c:pt idx="9">
                  <c:v>8872</c:v>
                </c:pt>
                <c:pt idx="10">
                  <c:v>15000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05134848"/>
        <c:axId val="205138176"/>
        <c:axId val="0"/>
      </c:bar3DChart>
      <c:catAx>
        <c:axId val="205134848"/>
        <c:scaling>
          <c:orientation val="minMax"/>
        </c:scaling>
        <c:delete val="0"/>
        <c:axPos val="b"/>
        <c:majorTickMark val="out"/>
        <c:minorTickMark val="none"/>
        <c:tickLblPos val="nextTo"/>
        <c:crossAx val="205138176"/>
        <c:crosses val="autoZero"/>
        <c:auto val="1"/>
        <c:lblAlgn val="ctr"/>
        <c:lblOffset val="100"/>
        <c:noMultiLvlLbl val="0"/>
      </c:catAx>
      <c:valAx>
        <c:axId val="2051381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51348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3"/>
            <c:bubble3D val="0"/>
            <c:explosion val="27"/>
          </c:dPt>
          <c:dLbls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'wykres 3'!$B$2:$B$6</c:f>
              <c:strCache>
                <c:ptCount val="5"/>
                <c:pt idx="0">
                  <c:v>dolnośląskie</c:v>
                </c:pt>
                <c:pt idx="1">
                  <c:v>łódzkie</c:v>
                </c:pt>
                <c:pt idx="2">
                  <c:v>pomorskie</c:v>
                </c:pt>
                <c:pt idx="3">
                  <c:v>wielkopolskie</c:v>
                </c:pt>
                <c:pt idx="4">
                  <c:v>zachodniopomorskie</c:v>
                </c:pt>
              </c:strCache>
            </c:strRef>
          </c:cat>
          <c:val>
            <c:numRef>
              <c:f>'wykres 3'!$D$2:$D$6</c:f>
              <c:numCache>
                <c:formatCode>General</c:formatCode>
                <c:ptCount val="5"/>
                <c:pt idx="0">
                  <c:v>1336</c:v>
                </c:pt>
                <c:pt idx="1">
                  <c:v>597</c:v>
                </c:pt>
                <c:pt idx="2">
                  <c:v>1456</c:v>
                </c:pt>
                <c:pt idx="3">
                  <c:v>3545</c:v>
                </c:pt>
                <c:pt idx="4">
                  <c:v>1938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800"/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>
              <a:solidFill>
                <a:srgbClr val="FFC000"/>
              </a:solidFill>
            </a:ln>
          </c:spPr>
          <c:marker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cat>
            <c:strRef>
              <c:f>Arkusz2!$A$33:$A$62</c:f>
              <c:strCache>
                <c:ptCount val="30"/>
                <c:pt idx="0">
                  <c:v>2010-08</c:v>
                </c:pt>
                <c:pt idx="1">
                  <c:v>2010-09</c:v>
                </c:pt>
                <c:pt idx="2">
                  <c:v>2010-10</c:v>
                </c:pt>
                <c:pt idx="3">
                  <c:v>2010-11</c:v>
                </c:pt>
                <c:pt idx="4">
                  <c:v>2010-12</c:v>
                </c:pt>
                <c:pt idx="5">
                  <c:v>2011-01</c:v>
                </c:pt>
                <c:pt idx="6">
                  <c:v>2011-02</c:v>
                </c:pt>
                <c:pt idx="7">
                  <c:v>2011-03</c:v>
                </c:pt>
                <c:pt idx="8">
                  <c:v>2011-04</c:v>
                </c:pt>
                <c:pt idx="9">
                  <c:v>2011-05</c:v>
                </c:pt>
                <c:pt idx="10">
                  <c:v>2011-06</c:v>
                </c:pt>
                <c:pt idx="11">
                  <c:v>2011-07</c:v>
                </c:pt>
                <c:pt idx="12">
                  <c:v>2011-08</c:v>
                </c:pt>
                <c:pt idx="13">
                  <c:v>2011-09</c:v>
                </c:pt>
                <c:pt idx="14">
                  <c:v>2011-10</c:v>
                </c:pt>
                <c:pt idx="15">
                  <c:v>2011-11</c:v>
                </c:pt>
                <c:pt idx="16">
                  <c:v>2011-12</c:v>
                </c:pt>
                <c:pt idx="17">
                  <c:v>2012-01</c:v>
                </c:pt>
                <c:pt idx="18">
                  <c:v>2012-02</c:v>
                </c:pt>
                <c:pt idx="19">
                  <c:v>2012-03</c:v>
                </c:pt>
                <c:pt idx="20">
                  <c:v>2012-04</c:v>
                </c:pt>
                <c:pt idx="21">
                  <c:v>2012-05</c:v>
                </c:pt>
                <c:pt idx="22">
                  <c:v>2012-06</c:v>
                </c:pt>
                <c:pt idx="23">
                  <c:v>2012-07</c:v>
                </c:pt>
                <c:pt idx="24">
                  <c:v>2012-08</c:v>
                </c:pt>
                <c:pt idx="25">
                  <c:v>2012-09</c:v>
                </c:pt>
                <c:pt idx="26">
                  <c:v>2012-10</c:v>
                </c:pt>
                <c:pt idx="27">
                  <c:v>2012-11</c:v>
                </c:pt>
                <c:pt idx="28">
                  <c:v>2012-12</c:v>
                </c:pt>
                <c:pt idx="29">
                  <c:v>2013-01</c:v>
                </c:pt>
              </c:strCache>
            </c:strRef>
          </c:cat>
          <c:val>
            <c:numRef>
              <c:f>Arkusz2!$L$33:$L$62</c:f>
              <c:numCache>
                <c:formatCode>#,##0</c:formatCode>
                <c:ptCount val="30"/>
                <c:pt idx="0">
                  <c:v>5</c:v>
                </c:pt>
                <c:pt idx="1">
                  <c:v>37</c:v>
                </c:pt>
                <c:pt idx="2">
                  <c:v>84</c:v>
                </c:pt>
                <c:pt idx="3">
                  <c:v>173</c:v>
                </c:pt>
                <c:pt idx="4">
                  <c:v>288</c:v>
                </c:pt>
                <c:pt idx="5">
                  <c:v>372</c:v>
                </c:pt>
                <c:pt idx="6">
                  <c:v>482</c:v>
                </c:pt>
                <c:pt idx="7">
                  <c:v>593</c:v>
                </c:pt>
                <c:pt idx="8">
                  <c:v>701</c:v>
                </c:pt>
                <c:pt idx="9">
                  <c:v>808</c:v>
                </c:pt>
                <c:pt idx="10">
                  <c:v>939</c:v>
                </c:pt>
                <c:pt idx="11">
                  <c:v>1024</c:v>
                </c:pt>
                <c:pt idx="12">
                  <c:v>1129</c:v>
                </c:pt>
                <c:pt idx="13">
                  <c:v>1240</c:v>
                </c:pt>
                <c:pt idx="14">
                  <c:v>1344</c:v>
                </c:pt>
                <c:pt idx="15">
                  <c:v>1455</c:v>
                </c:pt>
                <c:pt idx="16">
                  <c:v>1559</c:v>
                </c:pt>
                <c:pt idx="17">
                  <c:v>1635</c:v>
                </c:pt>
                <c:pt idx="18">
                  <c:v>1712</c:v>
                </c:pt>
                <c:pt idx="19">
                  <c:v>1886</c:v>
                </c:pt>
                <c:pt idx="20">
                  <c:v>2042</c:v>
                </c:pt>
                <c:pt idx="21">
                  <c:v>2201</c:v>
                </c:pt>
                <c:pt idx="22">
                  <c:v>2384</c:v>
                </c:pt>
                <c:pt idx="23">
                  <c:v>2528</c:v>
                </c:pt>
                <c:pt idx="24">
                  <c:v>2673</c:v>
                </c:pt>
                <c:pt idx="25">
                  <c:v>2819</c:v>
                </c:pt>
                <c:pt idx="26">
                  <c:v>2961</c:v>
                </c:pt>
                <c:pt idx="27">
                  <c:v>3127</c:v>
                </c:pt>
                <c:pt idx="28">
                  <c:v>3353</c:v>
                </c:pt>
                <c:pt idx="29">
                  <c:v>3545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4032256"/>
        <c:axId val="204054912"/>
      </c:lineChart>
      <c:catAx>
        <c:axId val="204032256"/>
        <c:scaling>
          <c:orientation val="minMax"/>
        </c:scaling>
        <c:delete val="0"/>
        <c:axPos val="b"/>
        <c:majorTickMark val="out"/>
        <c:minorTickMark val="none"/>
        <c:tickLblPos val="nextTo"/>
        <c:crossAx val="204054912"/>
        <c:crosses val="autoZero"/>
        <c:auto val="0"/>
        <c:lblAlgn val="ctr"/>
        <c:lblOffset val="100"/>
        <c:tickLblSkip val="1"/>
        <c:noMultiLvlLbl val="0"/>
      </c:catAx>
      <c:valAx>
        <c:axId val="20405491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2040322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312729658792651"/>
          <c:y val="5.1400554097404488E-2"/>
          <c:w val="0.79360965706652753"/>
          <c:h val="0.73412438028579763"/>
        </c:manualLayout>
      </c:layout>
      <c:lineChart>
        <c:grouping val="standard"/>
        <c:varyColors val="0"/>
        <c:ser>
          <c:idx val="0"/>
          <c:order val="0"/>
          <c:tx>
            <c:strRef>
              <c:f>Arkusz2!$M$32</c:f>
              <c:strCache>
                <c:ptCount val="1"/>
                <c:pt idx="0">
                  <c:v>Wsparcie udzielone ogółem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cat>
            <c:strRef>
              <c:f>Arkusz2!$A$33:$A$62</c:f>
              <c:strCache>
                <c:ptCount val="30"/>
                <c:pt idx="0">
                  <c:v>2010-08</c:v>
                </c:pt>
                <c:pt idx="1">
                  <c:v>2010-09</c:v>
                </c:pt>
                <c:pt idx="2">
                  <c:v>2010-10</c:v>
                </c:pt>
                <c:pt idx="3">
                  <c:v>2010-11</c:v>
                </c:pt>
                <c:pt idx="4">
                  <c:v>2010-12</c:v>
                </c:pt>
                <c:pt idx="5">
                  <c:v>2011-01</c:v>
                </c:pt>
                <c:pt idx="6">
                  <c:v>2011-02</c:v>
                </c:pt>
                <c:pt idx="7">
                  <c:v>2011-03</c:v>
                </c:pt>
                <c:pt idx="8">
                  <c:v>2011-04</c:v>
                </c:pt>
                <c:pt idx="9">
                  <c:v>2011-05</c:v>
                </c:pt>
                <c:pt idx="10">
                  <c:v>2011-06</c:v>
                </c:pt>
                <c:pt idx="11">
                  <c:v>2011-07</c:v>
                </c:pt>
                <c:pt idx="12">
                  <c:v>2011-08</c:v>
                </c:pt>
                <c:pt idx="13">
                  <c:v>2011-09</c:v>
                </c:pt>
                <c:pt idx="14">
                  <c:v>2011-10</c:v>
                </c:pt>
                <c:pt idx="15">
                  <c:v>2011-11</c:v>
                </c:pt>
                <c:pt idx="16">
                  <c:v>2011-12</c:v>
                </c:pt>
                <c:pt idx="17">
                  <c:v>2012-01</c:v>
                </c:pt>
                <c:pt idx="18">
                  <c:v>2012-02</c:v>
                </c:pt>
                <c:pt idx="19">
                  <c:v>2012-03</c:v>
                </c:pt>
                <c:pt idx="20">
                  <c:v>2012-04</c:v>
                </c:pt>
                <c:pt idx="21">
                  <c:v>2012-05</c:v>
                </c:pt>
                <c:pt idx="22">
                  <c:v>2012-06</c:v>
                </c:pt>
                <c:pt idx="23">
                  <c:v>2012-07</c:v>
                </c:pt>
                <c:pt idx="24">
                  <c:v>2012-08</c:v>
                </c:pt>
                <c:pt idx="25">
                  <c:v>2012-09</c:v>
                </c:pt>
                <c:pt idx="26">
                  <c:v>2012-10</c:v>
                </c:pt>
                <c:pt idx="27">
                  <c:v>2012-11</c:v>
                </c:pt>
                <c:pt idx="28">
                  <c:v>2012-12</c:v>
                </c:pt>
                <c:pt idx="29">
                  <c:v>2013-01</c:v>
                </c:pt>
              </c:strCache>
            </c:strRef>
          </c:cat>
          <c:val>
            <c:numRef>
              <c:f>Arkusz2!$M$33:$M$62</c:f>
              <c:numCache>
                <c:formatCode>#,##0</c:formatCode>
                <c:ptCount val="30"/>
                <c:pt idx="0">
                  <c:v>1190000</c:v>
                </c:pt>
                <c:pt idx="1">
                  <c:v>5227000</c:v>
                </c:pt>
                <c:pt idx="2">
                  <c:v>13866400</c:v>
                </c:pt>
                <c:pt idx="3">
                  <c:v>29161800</c:v>
                </c:pt>
                <c:pt idx="4">
                  <c:v>52787397.600000001</c:v>
                </c:pt>
                <c:pt idx="5">
                  <c:v>81637297.599999994</c:v>
                </c:pt>
                <c:pt idx="6">
                  <c:v>97199673.760000005</c:v>
                </c:pt>
                <c:pt idx="7">
                  <c:v>120968571.53</c:v>
                </c:pt>
                <c:pt idx="8">
                  <c:v>143626071.53</c:v>
                </c:pt>
                <c:pt idx="9">
                  <c:v>170805771.53</c:v>
                </c:pt>
                <c:pt idx="10">
                  <c:v>202015250.53</c:v>
                </c:pt>
                <c:pt idx="11">
                  <c:v>226409970.53</c:v>
                </c:pt>
                <c:pt idx="12">
                  <c:v>250435755.05000001</c:v>
                </c:pt>
                <c:pt idx="13">
                  <c:v>281612099.05000001</c:v>
                </c:pt>
                <c:pt idx="14">
                  <c:v>300998066.05000001</c:v>
                </c:pt>
                <c:pt idx="15">
                  <c:v>323220054.80000001</c:v>
                </c:pt>
                <c:pt idx="16">
                  <c:v>356529011.12</c:v>
                </c:pt>
                <c:pt idx="17">
                  <c:v>374821461.12</c:v>
                </c:pt>
                <c:pt idx="18">
                  <c:v>390300037.60000002</c:v>
                </c:pt>
                <c:pt idx="19">
                  <c:v>428877437.60000002</c:v>
                </c:pt>
                <c:pt idx="20">
                  <c:v>474464876.49000001</c:v>
                </c:pt>
                <c:pt idx="21">
                  <c:v>547354616.49000001</c:v>
                </c:pt>
                <c:pt idx="22">
                  <c:v>592059020.99000001</c:v>
                </c:pt>
                <c:pt idx="23">
                  <c:v>633803219.99000001</c:v>
                </c:pt>
                <c:pt idx="24">
                  <c:v>665712726.54999995</c:v>
                </c:pt>
                <c:pt idx="25">
                  <c:v>695741909.71999991</c:v>
                </c:pt>
                <c:pt idx="26">
                  <c:v>723809418.18000007</c:v>
                </c:pt>
                <c:pt idx="27">
                  <c:v>755165753.73000002</c:v>
                </c:pt>
                <c:pt idx="28">
                  <c:v>804364105.62</c:v>
                </c:pt>
                <c:pt idx="29">
                  <c:v>845527845.62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Arkusz2!$N$32</c:f>
              <c:strCache>
                <c:ptCount val="1"/>
                <c:pt idx="0">
                  <c:v>wsparcie udielone z środków MFP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</c:spPr>
          </c:marker>
          <c:cat>
            <c:strRef>
              <c:f>Arkusz2!$A$33:$A$62</c:f>
              <c:strCache>
                <c:ptCount val="30"/>
                <c:pt idx="0">
                  <c:v>2010-08</c:v>
                </c:pt>
                <c:pt idx="1">
                  <c:v>2010-09</c:v>
                </c:pt>
                <c:pt idx="2">
                  <c:v>2010-10</c:v>
                </c:pt>
                <c:pt idx="3">
                  <c:v>2010-11</c:v>
                </c:pt>
                <c:pt idx="4">
                  <c:v>2010-12</c:v>
                </c:pt>
                <c:pt idx="5">
                  <c:v>2011-01</c:v>
                </c:pt>
                <c:pt idx="6">
                  <c:v>2011-02</c:v>
                </c:pt>
                <c:pt idx="7">
                  <c:v>2011-03</c:v>
                </c:pt>
                <c:pt idx="8">
                  <c:v>2011-04</c:v>
                </c:pt>
                <c:pt idx="9">
                  <c:v>2011-05</c:v>
                </c:pt>
                <c:pt idx="10">
                  <c:v>2011-06</c:v>
                </c:pt>
                <c:pt idx="11">
                  <c:v>2011-07</c:v>
                </c:pt>
                <c:pt idx="12">
                  <c:v>2011-08</c:v>
                </c:pt>
                <c:pt idx="13">
                  <c:v>2011-09</c:v>
                </c:pt>
                <c:pt idx="14">
                  <c:v>2011-10</c:v>
                </c:pt>
                <c:pt idx="15">
                  <c:v>2011-11</c:v>
                </c:pt>
                <c:pt idx="16">
                  <c:v>2011-12</c:v>
                </c:pt>
                <c:pt idx="17">
                  <c:v>2012-01</c:v>
                </c:pt>
                <c:pt idx="18">
                  <c:v>2012-02</c:v>
                </c:pt>
                <c:pt idx="19">
                  <c:v>2012-03</c:v>
                </c:pt>
                <c:pt idx="20">
                  <c:v>2012-04</c:v>
                </c:pt>
                <c:pt idx="21">
                  <c:v>2012-05</c:v>
                </c:pt>
                <c:pt idx="22">
                  <c:v>2012-06</c:v>
                </c:pt>
                <c:pt idx="23">
                  <c:v>2012-07</c:v>
                </c:pt>
                <c:pt idx="24">
                  <c:v>2012-08</c:v>
                </c:pt>
                <c:pt idx="25">
                  <c:v>2012-09</c:v>
                </c:pt>
                <c:pt idx="26">
                  <c:v>2012-10</c:v>
                </c:pt>
                <c:pt idx="27">
                  <c:v>2012-11</c:v>
                </c:pt>
                <c:pt idx="28">
                  <c:v>2012-12</c:v>
                </c:pt>
                <c:pt idx="29">
                  <c:v>2013-01</c:v>
                </c:pt>
              </c:strCache>
            </c:strRef>
          </c:cat>
          <c:val>
            <c:numRef>
              <c:f>Arkusz2!$N$33:$N$62</c:f>
              <c:numCache>
                <c:formatCode>#,##0</c:formatCode>
                <c:ptCount val="30"/>
                <c:pt idx="0">
                  <c:v>751000</c:v>
                </c:pt>
                <c:pt idx="1">
                  <c:v>3337163</c:v>
                </c:pt>
                <c:pt idx="2">
                  <c:v>8019691.2000000002</c:v>
                </c:pt>
                <c:pt idx="3">
                  <c:v>15640675.199999999</c:v>
                </c:pt>
                <c:pt idx="4">
                  <c:v>24599220.420000002</c:v>
                </c:pt>
                <c:pt idx="5">
                  <c:v>30954910.420000002</c:v>
                </c:pt>
                <c:pt idx="6">
                  <c:v>37615501.859999999</c:v>
                </c:pt>
                <c:pt idx="7">
                  <c:v>46731215.859999999</c:v>
                </c:pt>
                <c:pt idx="8">
                  <c:v>54673895.859999999</c:v>
                </c:pt>
                <c:pt idx="9">
                  <c:v>62848389.859999999</c:v>
                </c:pt>
                <c:pt idx="10">
                  <c:v>73534795.060000002</c:v>
                </c:pt>
                <c:pt idx="11">
                  <c:v>80647238.260000005</c:v>
                </c:pt>
                <c:pt idx="12">
                  <c:v>89073344.795000002</c:v>
                </c:pt>
                <c:pt idx="13">
                  <c:v>97712955.760000005</c:v>
                </c:pt>
                <c:pt idx="14">
                  <c:v>104997255.76000001</c:v>
                </c:pt>
                <c:pt idx="15">
                  <c:v>113538317.464</c:v>
                </c:pt>
                <c:pt idx="16">
                  <c:v>123164277.074</c:v>
                </c:pt>
                <c:pt idx="17">
                  <c:v>130650025.80400001</c:v>
                </c:pt>
                <c:pt idx="18">
                  <c:v>139453851.794</c:v>
                </c:pt>
                <c:pt idx="19">
                  <c:v>158762923.794</c:v>
                </c:pt>
                <c:pt idx="20">
                  <c:v>177343949.794</c:v>
                </c:pt>
                <c:pt idx="21">
                  <c:v>197623337.794</c:v>
                </c:pt>
                <c:pt idx="22">
                  <c:v>219087118.72400001</c:v>
                </c:pt>
                <c:pt idx="23">
                  <c:v>237384442.72400001</c:v>
                </c:pt>
                <c:pt idx="24">
                  <c:v>253580533.96400002</c:v>
                </c:pt>
                <c:pt idx="25">
                  <c:v>268662745.708</c:v>
                </c:pt>
                <c:pt idx="26">
                  <c:v>283119615.56400001</c:v>
                </c:pt>
                <c:pt idx="27">
                  <c:v>299739672.39399999</c:v>
                </c:pt>
                <c:pt idx="28">
                  <c:v>322423233.77700001</c:v>
                </c:pt>
                <c:pt idx="29">
                  <c:v>341942263.77000004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4075392"/>
        <c:axId val="204077312"/>
      </c:lineChart>
      <c:catAx>
        <c:axId val="204075392"/>
        <c:scaling>
          <c:orientation val="minMax"/>
        </c:scaling>
        <c:delete val="0"/>
        <c:axPos val="b"/>
        <c:majorTickMark val="out"/>
        <c:minorTickMark val="none"/>
        <c:tickLblPos val="nextTo"/>
        <c:crossAx val="204077312"/>
        <c:crosses val="autoZero"/>
        <c:auto val="1"/>
        <c:lblAlgn val="ctr"/>
        <c:lblOffset val="100"/>
        <c:tickLblSkip val="1"/>
        <c:noMultiLvlLbl val="0"/>
      </c:catAx>
      <c:valAx>
        <c:axId val="20407731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2040753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8572090988626425"/>
          <c:y val="7.3306357538641009E-2"/>
          <c:w val="0.37275235411553598"/>
          <c:h val="0.26043262759991831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8952821436085275E-2"/>
          <c:y val="0"/>
          <c:w val="0.72805248910084863"/>
          <c:h val="1"/>
        </c:manualLayout>
      </c:layout>
      <c:ofPieChart>
        <c:ofPieType val="bar"/>
        <c:varyColors val="1"/>
        <c:ser>
          <c:idx val="0"/>
          <c:order val="0"/>
          <c:dPt>
            <c:idx val="0"/>
            <c:bubble3D val="0"/>
            <c:spPr>
              <a:solidFill>
                <a:srgbClr val="0070C0"/>
              </a:solidFill>
            </c:spPr>
          </c:dPt>
          <c:dPt>
            <c:idx val="1"/>
            <c:bubble3D val="0"/>
            <c:spPr>
              <a:solidFill>
                <a:srgbClr val="FFFF66"/>
              </a:solidFill>
            </c:spPr>
          </c:dPt>
          <c:dPt>
            <c:idx val="2"/>
            <c:bubble3D val="0"/>
            <c:spPr>
              <a:solidFill>
                <a:srgbClr val="FFC000"/>
              </a:solidFill>
            </c:spPr>
          </c:dPt>
          <c:dPt>
            <c:idx val="3"/>
            <c:bubble3D val="0"/>
            <c:spPr>
              <a:solidFill>
                <a:srgbClr val="92D050"/>
              </a:solidFill>
            </c:spPr>
          </c:dPt>
          <c:dPt>
            <c:idx val="4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0.11734125218578952"/>
                  <c:y val="-2.577285442406385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48,16%</a:t>
                    </a:r>
                    <a:r>
                      <a:rPr lang="pl-PL"/>
                      <a:t>                  </a:t>
                    </a:r>
                    <a:r>
                      <a:rPr lang="pl-PL" b="1"/>
                      <a:t>301 mln zł</a:t>
                    </a:r>
                    <a:endParaRPr lang="en-US" b="1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3,84%</a:t>
                    </a:r>
                    <a:r>
                      <a:rPr lang="pl-PL"/>
                      <a:t>                     </a:t>
                    </a:r>
                    <a:r>
                      <a:rPr lang="pl-PL" b="1"/>
                      <a:t>24 mln zł</a:t>
                    </a:r>
                    <a:endParaRPr lang="en-US" b="1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4699678004167005"/>
                  <c:y val="-2.2675736961451248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41,60%</a:t>
                    </a:r>
                    <a:r>
                      <a:rPr lang="pl-PL"/>
                      <a:t>                  </a:t>
                    </a:r>
                    <a:r>
                      <a:rPr lang="pl-PL" b="1"/>
                      <a:t>260 mln zł</a:t>
                    </a:r>
                    <a:endParaRPr lang="en-US" b="1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4657374013815283"/>
                  <c:y val="9.0702947845804991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6,40%</a:t>
                    </a:r>
                    <a:r>
                      <a:rPr lang="pl-PL" dirty="0"/>
                      <a:t>                      </a:t>
                    </a:r>
                    <a:r>
                      <a:rPr lang="pl-PL" b="1" dirty="0" smtClean="0"/>
                      <a:t>40 </a:t>
                    </a:r>
                    <a:r>
                      <a:rPr lang="pl-PL" b="1" dirty="0"/>
                      <a:t>mln zł</a:t>
                    </a:r>
                    <a:endParaRPr lang="en-US" b="1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1552383271678669"/>
                  <c:y val="-2.2843573124787975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48,00%</a:t>
                    </a:r>
                    <a:r>
                      <a:rPr lang="pl-PL"/>
                      <a:t>                   </a:t>
                    </a:r>
                    <a:r>
                      <a:rPr lang="pl-PL" b="1"/>
                      <a:t>300 mln zł</a:t>
                    </a:r>
                    <a:endParaRPr lang="en-US" b="1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solidFill>
                      <a:schemeClr val="tx2">
                        <a:lumMod val="75000"/>
                      </a:schemeClr>
                    </a:solidFill>
                    <a:latin typeface="Tahoma" pitchFamily="34" charset="0"/>
                    <a:cs typeface="Tahoma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Arkusz4!$B$19:$B$22</c:f>
              <c:strCache>
                <c:ptCount val="4"/>
                <c:pt idx="0">
                  <c:v>Reporęczenie</c:v>
                </c:pt>
                <c:pt idx="1">
                  <c:v>Poręczenie Portfelowe</c:v>
                </c:pt>
                <c:pt idx="2">
                  <c:v>Pożyczka Globalna</c:v>
                </c:pt>
                <c:pt idx="3">
                  <c:v>Pożyczka Globalna - Umowa w trakcie negocjacji - Konkurs nr 2.3/2012/FPJWW</c:v>
                </c:pt>
              </c:strCache>
            </c:strRef>
          </c:cat>
          <c:val>
            <c:numRef>
              <c:f>Arkusz4!$C$19:$C$22</c:f>
              <c:numCache>
                <c:formatCode>0.00%</c:formatCode>
                <c:ptCount val="4"/>
                <c:pt idx="0">
                  <c:v>0.48159999999999997</c:v>
                </c:pt>
                <c:pt idx="1">
                  <c:v>3.8399999999999997E-2</c:v>
                </c:pt>
                <c:pt idx="2">
                  <c:v>0.41599999999999998</c:v>
                </c:pt>
                <c:pt idx="3">
                  <c:v>6.4000000000000001E-2</c:v>
                </c:pt>
              </c:numCache>
            </c:numRef>
          </c:val>
        </c:ser>
        <c:ser>
          <c:idx val="1"/>
          <c:order val="1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Arkusz4!$B$19:$B$22</c:f>
              <c:strCache>
                <c:ptCount val="4"/>
                <c:pt idx="0">
                  <c:v>Reporęczenie</c:v>
                </c:pt>
                <c:pt idx="1">
                  <c:v>Poręczenie Portfelowe</c:v>
                </c:pt>
                <c:pt idx="2">
                  <c:v>Pożyczka Globalna</c:v>
                </c:pt>
                <c:pt idx="3">
                  <c:v>Pożyczka Globalna - Umowa w trakcie negocjacji - Konkurs nr 2.3/2012/FPJWW</c:v>
                </c:pt>
              </c:strCache>
            </c:strRef>
          </c:cat>
          <c:val>
            <c:numRef>
              <c:f>Arkusz4!$D$19:$D$22</c:f>
              <c:numCache>
                <c:formatCode>#,##0.00</c:formatCode>
                <c:ptCount val="4"/>
                <c:pt idx="0">
                  <c:v>301</c:v>
                </c:pt>
                <c:pt idx="1">
                  <c:v>24</c:v>
                </c:pt>
                <c:pt idx="2">
                  <c:v>260</c:v>
                </c:pt>
                <c:pt idx="3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/>
      </c:ofPieChart>
      <c:spPr>
        <a:noFill/>
        <a:ln w="25400">
          <a:noFill/>
        </a:ln>
      </c:spPr>
    </c:plotArea>
    <c:legend>
      <c:legendPos val="b"/>
      <c:layout/>
      <c:overlay val="0"/>
      <c:txPr>
        <a:bodyPr/>
        <a:lstStyle/>
        <a:p>
          <a:pPr>
            <a:defRPr sz="1200">
              <a:latin typeface="Tahoma" pitchFamily="34" charset="0"/>
              <a:cs typeface="Tahoma" pitchFamily="34" charset="0"/>
            </a:defRPr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85FB8F-FBE1-412A-88BC-18FC4D325976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A1C1625-6D54-4722-B048-2836E95E80B9}">
      <dgm:prSet phldrT="[Tekst]"/>
      <dgm:spPr>
        <a:solidFill>
          <a:srgbClr val="FFFF00"/>
        </a:solidFill>
      </dgm:spPr>
      <dgm:t>
        <a:bodyPr/>
        <a:lstStyle/>
        <a:p>
          <a:r>
            <a:rPr lang="pl-PL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rPr>
            <a:t>2009</a:t>
          </a:r>
          <a:endParaRPr lang="pl-PL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cs typeface="Tahoma" pitchFamily="34" charset="0"/>
          </a:endParaRPr>
        </a:p>
      </dgm:t>
    </dgm:pt>
    <dgm:pt modelId="{D8DBA42F-E694-4399-B20D-E63CB717D08C}" type="parTrans" cxnId="{331DEF6E-FBCD-47C0-AA62-EC5C4588E056}">
      <dgm:prSet/>
      <dgm:spPr/>
      <dgm:t>
        <a:bodyPr/>
        <a:lstStyle/>
        <a:p>
          <a:endParaRPr lang="pl-PL"/>
        </a:p>
      </dgm:t>
    </dgm:pt>
    <dgm:pt modelId="{B6C52615-3D6E-436B-A936-31A597CB624F}" type="sibTrans" cxnId="{331DEF6E-FBCD-47C0-AA62-EC5C4588E056}">
      <dgm:prSet/>
      <dgm:spPr/>
      <dgm:t>
        <a:bodyPr/>
        <a:lstStyle/>
        <a:p>
          <a:endParaRPr lang="pl-PL"/>
        </a:p>
      </dgm:t>
    </dgm:pt>
    <dgm:pt modelId="{F1C62875-258F-47DA-8BCA-8E9018FC69BE}">
      <dgm:prSet phldrT="[Tekst]"/>
      <dgm:spPr>
        <a:solidFill>
          <a:srgbClr val="FFC000"/>
        </a:solidFill>
      </dgm:spPr>
      <dgm:t>
        <a:bodyPr/>
        <a:lstStyle/>
        <a:p>
          <a:r>
            <a:rPr lang="pl-P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rPr>
            <a:t>2010</a:t>
          </a:r>
          <a:endParaRPr lang="pl-PL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cs typeface="Tahoma" pitchFamily="34" charset="0"/>
          </a:endParaRPr>
        </a:p>
      </dgm:t>
    </dgm:pt>
    <dgm:pt modelId="{9A189697-9908-439F-BE41-638B06EAE4B2}" type="parTrans" cxnId="{CA66D235-DAB9-47AA-B1BF-4D83490F9E79}">
      <dgm:prSet/>
      <dgm:spPr/>
      <dgm:t>
        <a:bodyPr/>
        <a:lstStyle/>
        <a:p>
          <a:endParaRPr lang="pl-PL"/>
        </a:p>
      </dgm:t>
    </dgm:pt>
    <dgm:pt modelId="{E11CA596-90C3-41E0-90D3-72C286E3E5B3}" type="sibTrans" cxnId="{CA66D235-DAB9-47AA-B1BF-4D83490F9E79}">
      <dgm:prSet/>
      <dgm:spPr/>
      <dgm:t>
        <a:bodyPr/>
        <a:lstStyle/>
        <a:p>
          <a:endParaRPr lang="pl-PL"/>
        </a:p>
      </dgm:t>
    </dgm:pt>
    <dgm:pt modelId="{D5CCB8AF-F216-4038-9F30-ECE5966C80BB}">
      <dgm:prSet phldrT="[Tekst]"/>
      <dgm:spPr>
        <a:solidFill>
          <a:srgbClr val="FFC000"/>
        </a:solidFill>
      </dgm:spPr>
      <dgm:t>
        <a:bodyPr/>
        <a:lstStyle/>
        <a:p>
          <a:r>
            <a:rPr lang="pl-P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rPr>
            <a:t>2011</a:t>
          </a:r>
          <a:endParaRPr lang="pl-PL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cs typeface="Tahoma" pitchFamily="34" charset="0"/>
          </a:endParaRPr>
        </a:p>
      </dgm:t>
    </dgm:pt>
    <dgm:pt modelId="{A4737551-8CCF-4EBD-9548-0B375AEDD742}" type="parTrans" cxnId="{B6EEEBC6-C0BC-4782-9F6A-E154D951364A}">
      <dgm:prSet/>
      <dgm:spPr/>
      <dgm:t>
        <a:bodyPr/>
        <a:lstStyle/>
        <a:p>
          <a:endParaRPr lang="pl-PL"/>
        </a:p>
      </dgm:t>
    </dgm:pt>
    <dgm:pt modelId="{4281AB23-4B38-4F66-B85B-52F05C2C3C37}" type="sibTrans" cxnId="{B6EEEBC6-C0BC-4782-9F6A-E154D951364A}">
      <dgm:prSet/>
      <dgm:spPr/>
      <dgm:t>
        <a:bodyPr/>
        <a:lstStyle/>
        <a:p>
          <a:endParaRPr lang="pl-PL"/>
        </a:p>
      </dgm:t>
    </dgm:pt>
    <dgm:pt modelId="{63A5272B-7A32-495D-80F0-F3DADFC3B7A2}">
      <dgm:prSet phldrT="[Tekst]"/>
      <dgm:spPr>
        <a:solidFill>
          <a:srgbClr val="FFFF00"/>
        </a:solidFill>
      </dgm:spPr>
      <dgm:t>
        <a:bodyPr/>
        <a:lstStyle/>
        <a:p>
          <a:r>
            <a:rPr lang="pl-PL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rPr>
            <a:t>2012</a:t>
          </a:r>
          <a:endParaRPr lang="pl-PL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cs typeface="Tahoma" pitchFamily="34" charset="0"/>
          </a:endParaRPr>
        </a:p>
      </dgm:t>
    </dgm:pt>
    <dgm:pt modelId="{411279D7-4DDF-40D9-94F7-6779078C7650}" type="parTrans" cxnId="{42496418-3F94-4ED2-A196-5A634B0B17E1}">
      <dgm:prSet/>
      <dgm:spPr/>
      <dgm:t>
        <a:bodyPr/>
        <a:lstStyle/>
        <a:p>
          <a:endParaRPr lang="pl-PL"/>
        </a:p>
      </dgm:t>
    </dgm:pt>
    <dgm:pt modelId="{4C195E2D-C911-4676-821D-155012E25639}" type="sibTrans" cxnId="{42496418-3F94-4ED2-A196-5A634B0B17E1}">
      <dgm:prSet/>
      <dgm:spPr/>
      <dgm:t>
        <a:bodyPr/>
        <a:lstStyle/>
        <a:p>
          <a:endParaRPr lang="pl-PL"/>
        </a:p>
      </dgm:t>
    </dgm:pt>
    <dgm:pt modelId="{0FE851F5-FC82-4DDC-8DAC-8ED672520DD8}">
      <dgm:prSet phldrT="[Tekst]"/>
      <dgm:spPr>
        <a:solidFill>
          <a:srgbClr val="FFC000"/>
        </a:solidFill>
      </dgm:spPr>
      <dgm:t>
        <a:bodyPr/>
        <a:lstStyle/>
        <a:p>
          <a:r>
            <a:rPr lang="pl-P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rPr>
            <a:t>2013</a:t>
          </a:r>
          <a:endParaRPr lang="pl-PL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cs typeface="Tahoma" pitchFamily="34" charset="0"/>
          </a:endParaRPr>
        </a:p>
      </dgm:t>
    </dgm:pt>
    <dgm:pt modelId="{3F556700-E361-44BC-9F32-E4A80CB5B569}" type="parTrans" cxnId="{ABB5A095-D666-4355-87A8-A395186D75F1}">
      <dgm:prSet/>
      <dgm:spPr/>
      <dgm:t>
        <a:bodyPr/>
        <a:lstStyle/>
        <a:p>
          <a:endParaRPr lang="pl-PL"/>
        </a:p>
      </dgm:t>
    </dgm:pt>
    <dgm:pt modelId="{16D9550D-DC41-47DE-B016-29A0D8D6A969}" type="sibTrans" cxnId="{ABB5A095-D666-4355-87A8-A395186D75F1}">
      <dgm:prSet/>
      <dgm:spPr/>
      <dgm:t>
        <a:bodyPr/>
        <a:lstStyle/>
        <a:p>
          <a:endParaRPr lang="pl-PL"/>
        </a:p>
      </dgm:t>
    </dgm:pt>
    <dgm:pt modelId="{30A6F400-E31F-4993-A981-B7944C839EEC}" type="pres">
      <dgm:prSet presAssocID="{8185FB8F-FBE1-412A-88BC-18FC4D325976}" presName="Name0" presStyleCnt="0">
        <dgm:presLayoutVars>
          <dgm:dir/>
          <dgm:animLvl val="lvl"/>
          <dgm:resizeHandles val="exact"/>
        </dgm:presLayoutVars>
      </dgm:prSet>
      <dgm:spPr/>
    </dgm:pt>
    <dgm:pt modelId="{D3C67D2F-EAF5-4592-AC50-1597B73BAAA9}" type="pres">
      <dgm:prSet presAssocID="{9A1C1625-6D54-4722-B048-2836E95E80B9}" presName="parTxOnly" presStyleLbl="node1" presStyleIdx="0" presStyleCnt="5" custLinFactNeighborX="16571" custLinFactNeighborY="-31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81242DC-A8B3-4750-A4E0-1D75532585B8}" type="pres">
      <dgm:prSet presAssocID="{B6C52615-3D6E-436B-A936-31A597CB624F}" presName="parTxOnlySpace" presStyleCnt="0"/>
      <dgm:spPr/>
    </dgm:pt>
    <dgm:pt modelId="{C0869646-6B7C-410F-9F30-CA8EB3302D57}" type="pres">
      <dgm:prSet presAssocID="{F1C62875-258F-47DA-8BCA-8E9018FC69BE}" presName="parTxOnly" presStyleLbl="node1" presStyleIdx="1" presStyleCnt="5" custLinFactNeighborX="16571" custLinFactNeighborY="-31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64B91C5-C6F6-4876-B152-322267D5ABC8}" type="pres">
      <dgm:prSet presAssocID="{E11CA596-90C3-41E0-90D3-72C286E3E5B3}" presName="parTxOnlySpace" presStyleCnt="0"/>
      <dgm:spPr/>
    </dgm:pt>
    <dgm:pt modelId="{C55A9C9E-5DC9-49A4-8B1D-229D6140C532}" type="pres">
      <dgm:prSet presAssocID="{D5CCB8AF-F216-4038-9F30-ECE5966C80BB}" presName="parTxOnly" presStyleLbl="node1" presStyleIdx="2" presStyleCnt="5" custLinFactNeighborX="16571" custLinFactNeighborY="-31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EE0EE51-39E7-4E9F-A2EC-1AE497D5139C}" type="pres">
      <dgm:prSet presAssocID="{4281AB23-4B38-4F66-B85B-52F05C2C3C37}" presName="parTxOnlySpace" presStyleCnt="0"/>
      <dgm:spPr/>
    </dgm:pt>
    <dgm:pt modelId="{78CAD76E-24CB-42EE-A318-1B3C2CA90FB2}" type="pres">
      <dgm:prSet presAssocID="{63A5272B-7A32-495D-80F0-F3DADFC3B7A2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A895300-7F64-450F-89DA-D5694ED31332}" type="pres">
      <dgm:prSet presAssocID="{4C195E2D-C911-4676-821D-155012E25639}" presName="parTxOnlySpace" presStyleCnt="0"/>
      <dgm:spPr/>
    </dgm:pt>
    <dgm:pt modelId="{6F3E62A3-EA04-45FE-857C-ED6C62AFD54C}" type="pres">
      <dgm:prSet presAssocID="{0FE851F5-FC82-4DDC-8DAC-8ED672520DD8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B6EEEBC6-C0BC-4782-9F6A-E154D951364A}" srcId="{8185FB8F-FBE1-412A-88BC-18FC4D325976}" destId="{D5CCB8AF-F216-4038-9F30-ECE5966C80BB}" srcOrd="2" destOrd="0" parTransId="{A4737551-8CCF-4EBD-9548-0B375AEDD742}" sibTransId="{4281AB23-4B38-4F66-B85B-52F05C2C3C37}"/>
    <dgm:cxn modelId="{42496418-3F94-4ED2-A196-5A634B0B17E1}" srcId="{8185FB8F-FBE1-412A-88BC-18FC4D325976}" destId="{63A5272B-7A32-495D-80F0-F3DADFC3B7A2}" srcOrd="3" destOrd="0" parTransId="{411279D7-4DDF-40D9-94F7-6779078C7650}" sibTransId="{4C195E2D-C911-4676-821D-155012E25639}"/>
    <dgm:cxn modelId="{E02967B3-1249-41A1-8DC9-68B6B5A4D682}" type="presOf" srcId="{63A5272B-7A32-495D-80F0-F3DADFC3B7A2}" destId="{78CAD76E-24CB-42EE-A318-1B3C2CA90FB2}" srcOrd="0" destOrd="0" presId="urn:microsoft.com/office/officeart/2005/8/layout/chevron1"/>
    <dgm:cxn modelId="{59CDB2E6-E434-4A6F-A901-7C5B78F78E51}" type="presOf" srcId="{D5CCB8AF-F216-4038-9F30-ECE5966C80BB}" destId="{C55A9C9E-5DC9-49A4-8B1D-229D6140C532}" srcOrd="0" destOrd="0" presId="urn:microsoft.com/office/officeart/2005/8/layout/chevron1"/>
    <dgm:cxn modelId="{D7568D60-6BC2-4CEF-AFA6-9D6A3A716A7E}" type="presOf" srcId="{0FE851F5-FC82-4DDC-8DAC-8ED672520DD8}" destId="{6F3E62A3-EA04-45FE-857C-ED6C62AFD54C}" srcOrd="0" destOrd="0" presId="urn:microsoft.com/office/officeart/2005/8/layout/chevron1"/>
    <dgm:cxn modelId="{ABB5A095-D666-4355-87A8-A395186D75F1}" srcId="{8185FB8F-FBE1-412A-88BC-18FC4D325976}" destId="{0FE851F5-FC82-4DDC-8DAC-8ED672520DD8}" srcOrd="4" destOrd="0" parTransId="{3F556700-E361-44BC-9F32-E4A80CB5B569}" sibTransId="{16D9550D-DC41-47DE-B016-29A0D8D6A969}"/>
    <dgm:cxn modelId="{B99A7F20-9148-4178-89B8-2AB997CE50EC}" type="presOf" srcId="{9A1C1625-6D54-4722-B048-2836E95E80B9}" destId="{D3C67D2F-EAF5-4592-AC50-1597B73BAAA9}" srcOrd="0" destOrd="0" presId="urn:microsoft.com/office/officeart/2005/8/layout/chevron1"/>
    <dgm:cxn modelId="{F2FEEC67-6491-4819-BE99-BB1BE181BC6B}" type="presOf" srcId="{8185FB8F-FBE1-412A-88BC-18FC4D325976}" destId="{30A6F400-E31F-4993-A981-B7944C839EEC}" srcOrd="0" destOrd="0" presId="urn:microsoft.com/office/officeart/2005/8/layout/chevron1"/>
    <dgm:cxn modelId="{948F6226-47C5-47B8-8142-4C50C18DBF98}" type="presOf" srcId="{F1C62875-258F-47DA-8BCA-8E9018FC69BE}" destId="{C0869646-6B7C-410F-9F30-CA8EB3302D57}" srcOrd="0" destOrd="0" presId="urn:microsoft.com/office/officeart/2005/8/layout/chevron1"/>
    <dgm:cxn modelId="{331DEF6E-FBCD-47C0-AA62-EC5C4588E056}" srcId="{8185FB8F-FBE1-412A-88BC-18FC4D325976}" destId="{9A1C1625-6D54-4722-B048-2836E95E80B9}" srcOrd="0" destOrd="0" parTransId="{D8DBA42F-E694-4399-B20D-E63CB717D08C}" sibTransId="{B6C52615-3D6E-436B-A936-31A597CB624F}"/>
    <dgm:cxn modelId="{CA66D235-DAB9-47AA-B1BF-4D83490F9E79}" srcId="{8185FB8F-FBE1-412A-88BC-18FC4D325976}" destId="{F1C62875-258F-47DA-8BCA-8E9018FC69BE}" srcOrd="1" destOrd="0" parTransId="{9A189697-9908-439F-BE41-638B06EAE4B2}" sibTransId="{E11CA596-90C3-41E0-90D3-72C286E3E5B3}"/>
    <dgm:cxn modelId="{3B688CEC-C213-4455-BA94-342374E8745E}" type="presParOf" srcId="{30A6F400-E31F-4993-A981-B7944C839EEC}" destId="{D3C67D2F-EAF5-4592-AC50-1597B73BAAA9}" srcOrd="0" destOrd="0" presId="urn:microsoft.com/office/officeart/2005/8/layout/chevron1"/>
    <dgm:cxn modelId="{C18203D0-479B-4B03-9587-9A86C0FFC108}" type="presParOf" srcId="{30A6F400-E31F-4993-A981-B7944C839EEC}" destId="{681242DC-A8B3-4750-A4E0-1D75532585B8}" srcOrd="1" destOrd="0" presId="urn:microsoft.com/office/officeart/2005/8/layout/chevron1"/>
    <dgm:cxn modelId="{F817A745-9899-4A93-A51F-A4DB59CBD4E3}" type="presParOf" srcId="{30A6F400-E31F-4993-A981-B7944C839EEC}" destId="{C0869646-6B7C-410F-9F30-CA8EB3302D57}" srcOrd="2" destOrd="0" presId="urn:microsoft.com/office/officeart/2005/8/layout/chevron1"/>
    <dgm:cxn modelId="{2A679F4E-5FDE-4715-808E-F4DEA8D0F039}" type="presParOf" srcId="{30A6F400-E31F-4993-A981-B7944C839EEC}" destId="{564B91C5-C6F6-4876-B152-322267D5ABC8}" srcOrd="3" destOrd="0" presId="urn:microsoft.com/office/officeart/2005/8/layout/chevron1"/>
    <dgm:cxn modelId="{52E3FB8F-56C5-4F93-B782-99E4AA03DBF4}" type="presParOf" srcId="{30A6F400-E31F-4993-A981-B7944C839EEC}" destId="{C55A9C9E-5DC9-49A4-8B1D-229D6140C532}" srcOrd="4" destOrd="0" presId="urn:microsoft.com/office/officeart/2005/8/layout/chevron1"/>
    <dgm:cxn modelId="{E2BEA17A-9381-4CE1-A101-3D2358C1932F}" type="presParOf" srcId="{30A6F400-E31F-4993-A981-B7944C839EEC}" destId="{FEE0EE51-39E7-4E9F-A2EC-1AE497D5139C}" srcOrd="5" destOrd="0" presId="urn:microsoft.com/office/officeart/2005/8/layout/chevron1"/>
    <dgm:cxn modelId="{11A1BDB6-1BEB-4644-B3A0-745BDE4CA491}" type="presParOf" srcId="{30A6F400-E31F-4993-A981-B7944C839EEC}" destId="{78CAD76E-24CB-42EE-A318-1B3C2CA90FB2}" srcOrd="6" destOrd="0" presId="urn:microsoft.com/office/officeart/2005/8/layout/chevron1"/>
    <dgm:cxn modelId="{C41D4FB5-E7B1-4537-B72A-4C4DFA86F99D}" type="presParOf" srcId="{30A6F400-E31F-4993-A981-B7944C839EEC}" destId="{4A895300-7F64-450F-89DA-D5694ED31332}" srcOrd="7" destOrd="0" presId="urn:microsoft.com/office/officeart/2005/8/layout/chevron1"/>
    <dgm:cxn modelId="{BBE3D653-6BDD-419A-A4E8-C1821189399A}" type="presParOf" srcId="{30A6F400-E31F-4993-A981-B7944C839EEC}" destId="{6F3E62A3-EA04-45FE-857C-ED6C62AFD54C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C67D2F-EAF5-4592-AC50-1597B73BAAA9}">
      <dsp:nvSpPr>
        <dsp:cNvPr id="0" name=""/>
        <dsp:cNvSpPr/>
      </dsp:nvSpPr>
      <dsp:spPr>
        <a:xfrm>
          <a:off x="35156" y="1125551"/>
          <a:ext cx="1986855" cy="794742"/>
        </a:xfrm>
        <a:prstGeom prst="chevron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18" tIns="48006" rIns="48006" bIns="48006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600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rPr>
            <a:t>2009</a:t>
          </a:r>
          <a:endParaRPr lang="pl-PL" sz="3600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cs typeface="Tahoma" pitchFamily="34" charset="0"/>
          </a:endParaRPr>
        </a:p>
      </dsp:txBody>
      <dsp:txXfrm>
        <a:off x="432527" y="1125551"/>
        <a:ext cx="1192113" cy="794742"/>
      </dsp:txXfrm>
    </dsp:sp>
    <dsp:sp modelId="{C0869646-6B7C-410F-9F30-CA8EB3302D57}">
      <dsp:nvSpPr>
        <dsp:cNvPr id="0" name=""/>
        <dsp:cNvSpPr/>
      </dsp:nvSpPr>
      <dsp:spPr>
        <a:xfrm>
          <a:off x="1823326" y="1125551"/>
          <a:ext cx="1986855" cy="794742"/>
        </a:xfrm>
        <a:prstGeom prst="chevron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18" tIns="48006" rIns="48006" bIns="48006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rPr>
            <a:t>2010</a:t>
          </a:r>
          <a:endParaRPr lang="pl-PL" sz="3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cs typeface="Tahoma" pitchFamily="34" charset="0"/>
          </a:endParaRPr>
        </a:p>
      </dsp:txBody>
      <dsp:txXfrm>
        <a:off x="2220697" y="1125551"/>
        <a:ext cx="1192113" cy="794742"/>
      </dsp:txXfrm>
    </dsp:sp>
    <dsp:sp modelId="{C55A9C9E-5DC9-49A4-8B1D-229D6140C532}">
      <dsp:nvSpPr>
        <dsp:cNvPr id="0" name=""/>
        <dsp:cNvSpPr/>
      </dsp:nvSpPr>
      <dsp:spPr>
        <a:xfrm>
          <a:off x="3611496" y="1125551"/>
          <a:ext cx="1986855" cy="794742"/>
        </a:xfrm>
        <a:prstGeom prst="chevron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18" tIns="48006" rIns="48006" bIns="48006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rPr>
            <a:t>2011</a:t>
          </a:r>
          <a:endParaRPr lang="pl-PL" sz="3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cs typeface="Tahoma" pitchFamily="34" charset="0"/>
          </a:endParaRPr>
        </a:p>
      </dsp:txBody>
      <dsp:txXfrm>
        <a:off x="4008867" y="1125551"/>
        <a:ext cx="1192113" cy="794742"/>
      </dsp:txXfrm>
    </dsp:sp>
    <dsp:sp modelId="{78CAD76E-24CB-42EE-A318-1B3C2CA90FB2}">
      <dsp:nvSpPr>
        <dsp:cNvPr id="0" name=""/>
        <dsp:cNvSpPr/>
      </dsp:nvSpPr>
      <dsp:spPr>
        <a:xfrm>
          <a:off x="5366742" y="1150800"/>
          <a:ext cx="1986855" cy="794742"/>
        </a:xfrm>
        <a:prstGeom prst="chevron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18" tIns="48006" rIns="48006" bIns="48006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600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rPr>
            <a:t>2012</a:t>
          </a:r>
          <a:endParaRPr lang="pl-PL" sz="3600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cs typeface="Tahoma" pitchFamily="34" charset="0"/>
          </a:endParaRPr>
        </a:p>
      </dsp:txBody>
      <dsp:txXfrm>
        <a:off x="5764113" y="1150800"/>
        <a:ext cx="1192113" cy="794742"/>
      </dsp:txXfrm>
    </dsp:sp>
    <dsp:sp modelId="{6F3E62A3-EA04-45FE-857C-ED6C62AFD54C}">
      <dsp:nvSpPr>
        <dsp:cNvPr id="0" name=""/>
        <dsp:cNvSpPr/>
      </dsp:nvSpPr>
      <dsp:spPr>
        <a:xfrm>
          <a:off x="7154912" y="1150800"/>
          <a:ext cx="1986855" cy="794742"/>
        </a:xfrm>
        <a:prstGeom prst="chevron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18" tIns="48006" rIns="48006" bIns="48006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rPr>
            <a:t>2013</a:t>
          </a:r>
          <a:endParaRPr lang="pl-PL" sz="3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cs typeface="Tahoma" pitchFamily="34" charset="0"/>
          </a:endParaRPr>
        </a:p>
      </dsp:txBody>
      <dsp:txXfrm>
        <a:off x="7552283" y="1150800"/>
        <a:ext cx="1192113" cy="7947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FE07452-AEE8-4C46-A058-28F7F4F49029}" type="datetimeFigureOut">
              <a:rPr lang="pl-PL"/>
              <a:pPr>
                <a:defRPr/>
              </a:pPr>
              <a:t>2013-02-27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0BD5395-2710-48C5-9817-912F4811839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586041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C78B0CB-975E-4120-AA5C-DEC75A28E05C}" type="datetimeFigureOut">
              <a:rPr lang="pl-PL"/>
              <a:pPr>
                <a:defRPr/>
              </a:pPr>
              <a:t>2013-02-27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1" y="4715711"/>
            <a:ext cx="5438775" cy="44665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03D2EDF-CE4D-4CA3-B34E-A5B99DB4034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676778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5F21C167-9D4A-4440-9BEE-0A9577E43F53}" type="datetime1">
              <a:rPr lang="pl-PL" smtClean="0"/>
              <a:t>2013-02-27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03D2EDF-CE4D-4CA3-B34E-A5B99DB40349}" type="slidenum">
              <a:rPr lang="pl-PL" smtClean="0"/>
              <a:pPr>
                <a:defRPr/>
              </a:pPr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10862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C61D882-1F9D-481D-8222-13F64AD6C27B}" type="datetime1">
              <a:rPr lang="pl-PL" smtClean="0"/>
              <a:t>2013-02-27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03D2EDF-CE4D-4CA3-B34E-A5B99DB40349}" type="slidenum">
              <a:rPr lang="pl-PL" smtClean="0"/>
              <a:pPr>
                <a:defRPr/>
              </a:pPr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89779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Średnie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wrtości</a:t>
            </a:r>
            <a:r>
              <a:rPr lang="pl-PL" baseline="0" dirty="0" smtClean="0"/>
              <a:t> poręczeń i pożyczek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0988F8FF-8D17-48A6-B2C2-9D9DD46BD6DE}" type="datetime1">
              <a:rPr lang="pl-PL" smtClean="0"/>
              <a:t>2013-02-27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03D2EDF-CE4D-4CA3-B34E-A5B99DB40349}" type="slidenum">
              <a:rPr lang="pl-PL" smtClean="0"/>
              <a:pPr>
                <a:defRPr/>
              </a:pPr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82050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Średnie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wrtości</a:t>
            </a:r>
            <a:r>
              <a:rPr lang="pl-PL" baseline="0" dirty="0" smtClean="0"/>
              <a:t> poręczeń i pożyczek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0988F8FF-8D17-48A6-B2C2-9D9DD46BD6DE}" type="datetime1">
              <a:rPr lang="pl-PL" smtClean="0"/>
              <a:t>2013-02-27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03D2EDF-CE4D-4CA3-B34E-A5B99DB40349}" type="slidenum">
              <a:rPr lang="pl-PL" smtClean="0"/>
              <a:pPr>
                <a:defRPr/>
              </a:pPr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82050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Średnie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wrtości</a:t>
            </a:r>
            <a:r>
              <a:rPr lang="pl-PL" baseline="0" dirty="0" smtClean="0"/>
              <a:t> poręczeń i pożyczek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0988F8FF-8D17-48A6-B2C2-9D9DD46BD6DE}" type="datetime1">
              <a:rPr lang="pl-PL" smtClean="0"/>
              <a:t>2013-02-27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03D2EDF-CE4D-4CA3-B34E-A5B99DB40349}" type="slidenum">
              <a:rPr lang="pl-PL" smtClean="0"/>
              <a:pPr>
                <a:defRPr/>
              </a:pPr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8205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5282F1A-DF8E-4F33-BD2E-2C75AE9A3D2C}" type="datetime1">
              <a:rPr lang="pl-PL" smtClean="0"/>
              <a:t>2013-02-27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03D2EDF-CE4D-4CA3-B34E-A5B99DB40349}" type="slidenum">
              <a:rPr lang="pl-PL" smtClean="0"/>
              <a:pPr>
                <a:defRPr/>
              </a:pPr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0093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C61D882-1F9D-481D-8222-13F64AD6C27B}" type="datetime1">
              <a:rPr lang="pl-PL" smtClean="0"/>
              <a:t>2013-02-27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03D2EDF-CE4D-4CA3-B34E-A5B99DB40349}" type="slidenum">
              <a:rPr lang="pl-PL" smtClean="0"/>
              <a:pPr>
                <a:defRPr/>
              </a:pPr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8977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0726EAD2-6187-4E34-AEB8-228B1DA01C96}" type="datetime1">
              <a:rPr lang="pl-PL" smtClean="0"/>
              <a:t>2013-02-27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03D2EDF-CE4D-4CA3-B34E-A5B99DB40349}" type="slidenum">
              <a:rPr lang="pl-PL" smtClean="0"/>
              <a:pPr>
                <a:defRPr/>
              </a:pPr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0355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6C4E388-8492-4E11-929D-B5B94D308F49}" type="datetime1">
              <a:rPr lang="pl-PL" smtClean="0"/>
              <a:t>2013-02-27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03D2EDF-CE4D-4CA3-B34E-A5B99DB40349}" type="slidenum">
              <a:rPr lang="pl-PL" smtClean="0"/>
              <a:pPr>
                <a:defRPr/>
              </a:pPr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8109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266F96DC-DD68-4682-9712-E6C5ADECDB95}" type="datetime1">
              <a:rPr lang="pl-PL" smtClean="0"/>
              <a:t>2013-02-27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03D2EDF-CE4D-4CA3-B34E-A5B99DB40349}" type="slidenum">
              <a:rPr lang="pl-PL" smtClean="0"/>
              <a:pPr>
                <a:defRPr/>
              </a:pPr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92871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5F187661-F613-4FBA-921D-FC7275C3BBC9}" type="datetime1">
              <a:rPr lang="pl-PL" smtClean="0"/>
              <a:t>2013-02-27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03D2EDF-CE4D-4CA3-B34E-A5B99DB40349}" type="slidenum">
              <a:rPr lang="pl-PL" smtClean="0"/>
              <a:pPr>
                <a:defRPr/>
              </a:pPr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09055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5F187661-F613-4FBA-921D-FC7275C3BBC9}" type="datetime1">
              <a:rPr lang="pl-PL" smtClean="0"/>
              <a:t>2013-02-27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03D2EDF-CE4D-4CA3-B34E-A5B99DB40349}" type="slidenum">
              <a:rPr lang="pl-PL" smtClean="0"/>
              <a:pPr>
                <a:defRPr/>
              </a:pPr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09055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5F187661-F613-4FBA-921D-FC7275C3BBC9}" type="datetime1">
              <a:rPr lang="pl-PL" smtClean="0"/>
              <a:t>2013-02-27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03D2EDF-CE4D-4CA3-B34E-A5B99DB40349}" type="slidenum">
              <a:rPr lang="pl-PL" smtClean="0"/>
              <a:pPr>
                <a:defRPr/>
              </a:pPr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0905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331640" y="2967087"/>
            <a:ext cx="7344816" cy="1470025"/>
          </a:xfrm>
        </p:spPr>
        <p:txBody>
          <a:bodyPr/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dirty="0"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r>
              <a:rPr lang="pl-PL"/>
              <a:t>www.jeremie.com.pl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00035CFE-AC29-423B-B466-82D4C62B2CF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58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  <a:lvl2pPr>
              <a:defRPr>
                <a:latin typeface="Tahoma" pitchFamily="34" charset="0"/>
                <a:cs typeface="Tahoma" pitchFamily="34" charset="0"/>
              </a:defRPr>
            </a:lvl2pPr>
            <a:lvl3pPr>
              <a:defRPr>
                <a:latin typeface="Tahoma" pitchFamily="34" charset="0"/>
                <a:cs typeface="Tahoma" pitchFamily="34" charset="0"/>
              </a:defRPr>
            </a:lvl3pPr>
            <a:lvl4pPr>
              <a:defRPr>
                <a:latin typeface="Tahoma" pitchFamily="34" charset="0"/>
                <a:cs typeface="Tahoma" pitchFamily="34" charset="0"/>
              </a:defRPr>
            </a:lvl4pPr>
            <a:lvl5pPr>
              <a:defRPr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www.jeremie.com.pl</a:t>
            </a:r>
            <a:endParaRPr lang="pl-PL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A0879-A8D1-49D6-BC0A-B7B772E84E1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850451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33872"/>
            <a:ext cx="8229600" cy="504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348880"/>
            <a:ext cx="8229600" cy="3777283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www.jeremie.com.pl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6AFD8-2C07-4A84-B5EA-BD127728C21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330164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124744"/>
            <a:ext cx="2057400" cy="5001419"/>
          </a:xfrm>
        </p:spPr>
        <p:txBody>
          <a:bodyPr vert="eaVert"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124744"/>
            <a:ext cx="6019800" cy="500141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www.jeremie.com.pl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458D8-C220-4E17-9FE5-EBDB0FD9820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743848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504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www.jeremie.com.pl</a:t>
            </a:r>
            <a:endParaRPr lang="pl-PL" dirty="0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48568-ED64-4C39-990C-141C4ABFA0F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439322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www.jeremie.com.pl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31B43-36E8-482A-A5F3-8807B2E1B8E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581906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24800"/>
            <a:ext cx="8229600" cy="504000"/>
          </a:xfrm>
        </p:spPr>
        <p:txBody>
          <a:bodyPr/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67940"/>
            <a:ext cx="8229600" cy="4680000"/>
          </a:xfrm>
        </p:spPr>
        <p:txBody>
          <a:bodyPr/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  <a:lvl2pPr>
              <a:defRPr>
                <a:latin typeface="Tahoma" pitchFamily="34" charset="0"/>
                <a:cs typeface="Tahoma" pitchFamily="34" charset="0"/>
              </a:defRPr>
            </a:lvl2pPr>
            <a:lvl3pPr>
              <a:defRPr>
                <a:latin typeface="Tahoma" pitchFamily="34" charset="0"/>
                <a:cs typeface="Tahoma" pitchFamily="34" charset="0"/>
              </a:defRPr>
            </a:lvl3pPr>
            <a:lvl4pPr>
              <a:defRPr>
                <a:latin typeface="Tahoma" pitchFamily="34" charset="0"/>
                <a:cs typeface="Tahoma" pitchFamily="34" charset="0"/>
              </a:defRPr>
            </a:lvl4pPr>
            <a:lvl5pPr>
              <a:defRPr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www.jeremie.com.pl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B8C43-6401-485F-9543-D3F7F19A679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717363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Tahoma" pitchFamily="34" charset="0"/>
                <a:cs typeface="Tahom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www.jeremie.com.pl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3FDD4-8799-4B77-A6F9-2E5B0FD8417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495635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33872"/>
            <a:ext cx="8229600" cy="504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2420888"/>
            <a:ext cx="4038600" cy="37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2420888"/>
            <a:ext cx="4038600" cy="37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www.jeremie.com.pl</a:t>
            </a:r>
            <a:endParaRPr lang="pl-PL" dirty="0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F40E6-EA82-47AF-AB33-C14237387FF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29474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33872"/>
            <a:ext cx="8229600" cy="504000"/>
          </a:xfrm>
        </p:spPr>
        <p:txBody>
          <a:bodyPr/>
          <a:lstStyle>
            <a:lvl1pPr>
              <a:defRPr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235719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3068960"/>
            <a:ext cx="4040188" cy="3168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235719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3068960"/>
            <a:ext cx="4041775" cy="3168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www.jeremie.com.pl</a:t>
            </a:r>
            <a:endParaRPr lang="pl-PL" dirty="0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ED85E-B380-4097-B31A-E9D43B0DEC2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223628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33872"/>
            <a:ext cx="8229600" cy="1143000"/>
          </a:xfrm>
        </p:spPr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www.jeremie.com.pl</a:t>
            </a:r>
            <a:endParaRPr lang="pl-PL" dirty="0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CDECC-B2BE-464F-8FC0-1879EADEFCB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915907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www.jeremie.com.pl</a:t>
            </a:r>
            <a:endParaRPr lang="pl-PL" dirty="0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0A744-443B-4802-B183-65CFBDCBE61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1286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  <a:lvl2pPr>
              <a:defRPr>
                <a:latin typeface="Tahoma" pitchFamily="34" charset="0"/>
                <a:cs typeface="Tahoma" pitchFamily="34" charset="0"/>
              </a:defRPr>
            </a:lvl2pPr>
            <a:lvl3pPr>
              <a:defRPr>
                <a:latin typeface="Tahoma" pitchFamily="34" charset="0"/>
                <a:cs typeface="Tahoma" pitchFamily="34" charset="0"/>
              </a:defRPr>
            </a:lvl3pPr>
            <a:lvl4pPr>
              <a:defRPr>
                <a:latin typeface="Tahoma" pitchFamily="34" charset="0"/>
                <a:cs typeface="Tahoma" pitchFamily="34" charset="0"/>
              </a:defRPr>
            </a:lvl4pPr>
            <a:lvl5pPr>
              <a:defRPr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www.jeremie.com.pl</a:t>
            </a:r>
            <a:endParaRPr lang="pl-PL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2486D-A989-4239-800A-F4C0C37AD67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596256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3008313" cy="129614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1196752"/>
            <a:ext cx="5111750" cy="49294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2564904"/>
            <a:ext cx="3008313" cy="356125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www.jeremie.com.pl</a:t>
            </a:r>
            <a:endParaRPr lang="pl-PL" dirty="0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3DB92-6285-4419-8087-458A1ABCD4E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612159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1268759"/>
            <a:ext cx="5486400" cy="345881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www.jeremie.com.pl</a:t>
            </a:r>
            <a:endParaRPr lang="pl-PL" dirty="0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BE2F2-B743-4352-952E-B24932C6882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795192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33872"/>
            <a:ext cx="8229600" cy="504000"/>
          </a:xfrm>
        </p:spPr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348880"/>
            <a:ext cx="8229600" cy="3777283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www.jeremie.com.pl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1B995-2EB9-4B64-BF1D-420E2C55EE7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100521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124744"/>
            <a:ext cx="2057400" cy="5001419"/>
          </a:xfrm>
        </p:spPr>
        <p:txBody>
          <a:bodyPr vert="eaVert"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124744"/>
            <a:ext cx="6019800" cy="500141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www.jeremie.com.pl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575F7-32B9-4C55-B21A-7DD2B9DEFE3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41283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504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www.jeremie.com.pl</a:t>
            </a:r>
            <a:endParaRPr lang="pl-PL" dirty="0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F27D9-031D-402F-A5EB-920DCDF1760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227162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1331913" y="64484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www.jeremie.com.pl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3A9EE-F007-4A5F-95C6-9191F6569C2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895560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061864"/>
            <a:ext cx="8229600" cy="504000"/>
          </a:xfrm>
        </p:spPr>
        <p:txBody>
          <a:bodyPr/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67940"/>
            <a:ext cx="8229600" cy="4680000"/>
          </a:xfrm>
        </p:spPr>
        <p:txBody>
          <a:bodyPr/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  <a:lvl2pPr>
              <a:defRPr>
                <a:latin typeface="Tahoma" pitchFamily="34" charset="0"/>
                <a:cs typeface="Tahoma" pitchFamily="34" charset="0"/>
              </a:defRPr>
            </a:lvl2pPr>
            <a:lvl3pPr>
              <a:defRPr>
                <a:latin typeface="Tahoma" pitchFamily="34" charset="0"/>
                <a:cs typeface="Tahoma" pitchFamily="34" charset="0"/>
              </a:defRPr>
            </a:lvl3pPr>
            <a:lvl4pPr>
              <a:defRPr>
                <a:latin typeface="Tahoma" pitchFamily="34" charset="0"/>
                <a:cs typeface="Tahoma" pitchFamily="34" charset="0"/>
              </a:defRPr>
            </a:lvl4pPr>
            <a:lvl5pPr>
              <a:defRPr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1331913" y="64484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www.jeremie.com.pl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92116-8F7D-4AEF-96A7-74CB8E476ED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101830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Tahoma" pitchFamily="34" charset="0"/>
                <a:cs typeface="Tahom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1331913" y="64484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www.jeremie.com.pl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A630B-C89A-4FF8-B13E-50CA2FB8581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396560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504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2420888"/>
            <a:ext cx="4038600" cy="37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2420888"/>
            <a:ext cx="4038600" cy="37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1331913" y="64484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www.jeremie.com.pl</a:t>
            </a:r>
            <a:endParaRPr lang="pl-PL" dirty="0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E6371-5026-43AB-B62A-6334294A15E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773737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504000"/>
          </a:xfrm>
        </p:spPr>
        <p:txBody>
          <a:bodyPr/>
          <a:lstStyle>
            <a:lvl1pPr>
              <a:defRPr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235719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3068960"/>
            <a:ext cx="4040188" cy="3168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235719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3068960"/>
            <a:ext cx="4041775" cy="3168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1331913" y="64484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www.jeremie.com.pl</a:t>
            </a:r>
            <a:endParaRPr lang="pl-PL" dirty="0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D82E7-1EF5-4D41-8D0D-560A985433C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2049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331640" y="2130425"/>
            <a:ext cx="7344816" cy="1470025"/>
          </a:xfrm>
        </p:spPr>
        <p:txBody>
          <a:bodyPr/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31640" y="3886200"/>
            <a:ext cx="7344816" cy="838944"/>
          </a:xfrm>
        </p:spPr>
        <p:txBody>
          <a:bodyPr/>
          <a:lstStyle>
            <a:lvl1pPr marL="0" indent="0" algn="ctr">
              <a:buNone/>
              <a:defRPr>
                <a:latin typeface="Tahoma" pitchFamily="34" charset="0"/>
                <a:cs typeface="Tahoma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dirty="0" smtClean="0"/>
              <a:t>Kliknij, aby edytować styl wzorca podtytułu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dirty="0"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r>
              <a:rPr lang="pl-PL"/>
              <a:t>www.jeremie.com.pl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D6663052-B0B6-4E12-975D-127ADF2DAC0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963195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504000"/>
          </a:xfrm>
        </p:spPr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pl-PL"/>
              <a:t>www.jeremie.com.pl</a:t>
            </a:r>
            <a:endParaRPr lang="pl-PL" dirty="0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FFB6FEE-3A85-4F29-9353-DF24B7E6315C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4414658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1331913" y="64484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www.jeremie.com.pl</a:t>
            </a:r>
            <a:endParaRPr lang="pl-PL" dirty="0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D0155-05D1-4BC7-86DF-23757C7D68C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941985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3008313" cy="129614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1196752"/>
            <a:ext cx="5111750" cy="49294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2564904"/>
            <a:ext cx="3008313" cy="356125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1331913" y="64484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www.jeremie.com.pl</a:t>
            </a:r>
            <a:endParaRPr lang="pl-PL" dirty="0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A22B1-2F0D-4D62-9B0A-B6740FA6BA5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184530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1268759"/>
            <a:ext cx="5486400" cy="345881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1331913" y="64484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www.jeremie.com.pl</a:t>
            </a:r>
            <a:endParaRPr lang="pl-PL" dirty="0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FE877-BF3D-4FA1-B065-ECDEFF89CB2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812050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504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348880"/>
            <a:ext cx="8229600" cy="3777283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1331913" y="64484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www.jeremie.com.pl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F320B-DE92-4F9D-9CB7-FCB2F9F63D5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714190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124744"/>
            <a:ext cx="2057400" cy="5001419"/>
          </a:xfrm>
        </p:spPr>
        <p:txBody>
          <a:bodyPr vert="eaVert"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124744"/>
            <a:ext cx="6019800" cy="500141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1331913" y="64484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www.jeremie.com.pl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4247D-21F7-4AB3-B009-52ECADAE651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542157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980784"/>
            <a:ext cx="8229600" cy="504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1331913" y="64484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www.jeremie.com.pl</a:t>
            </a:r>
            <a:endParaRPr lang="pl-PL" dirty="0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9E847-AF9A-4F3A-BCD0-F07B7F62A71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873118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www.jeremie.com.pl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340C8-80B2-479F-8051-E690AB6C729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881993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061864"/>
            <a:ext cx="8229600" cy="504000"/>
          </a:xfrm>
        </p:spPr>
        <p:txBody>
          <a:bodyPr/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67940"/>
            <a:ext cx="8229600" cy="4680000"/>
          </a:xfrm>
        </p:spPr>
        <p:txBody>
          <a:bodyPr/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  <a:lvl2pPr>
              <a:defRPr>
                <a:latin typeface="Tahoma" pitchFamily="34" charset="0"/>
                <a:cs typeface="Tahoma" pitchFamily="34" charset="0"/>
              </a:defRPr>
            </a:lvl2pPr>
            <a:lvl3pPr>
              <a:defRPr>
                <a:latin typeface="Tahoma" pitchFamily="34" charset="0"/>
                <a:cs typeface="Tahoma" pitchFamily="34" charset="0"/>
              </a:defRPr>
            </a:lvl3pPr>
            <a:lvl4pPr>
              <a:defRPr>
                <a:latin typeface="Tahoma" pitchFamily="34" charset="0"/>
                <a:cs typeface="Tahoma" pitchFamily="34" charset="0"/>
              </a:defRPr>
            </a:lvl4pPr>
            <a:lvl5pPr>
              <a:defRPr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www.jeremie.com.pl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4C07E-89D9-4E2B-A35B-1F4CCDE42A7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4489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Tahoma" pitchFamily="34" charset="0"/>
                <a:cs typeface="Tahom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www.jeremie.com.pl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A127E-4EC6-4675-89E6-2DB23310B1C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41008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03648" y="1205880"/>
            <a:ext cx="7283152" cy="1143000"/>
          </a:xfrm>
        </p:spPr>
        <p:txBody>
          <a:bodyPr/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03648" y="2564904"/>
            <a:ext cx="7283152" cy="3561259"/>
          </a:xfrm>
        </p:spPr>
        <p:txBody>
          <a:bodyPr/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  <a:lvl2pPr>
              <a:defRPr>
                <a:latin typeface="Tahoma" pitchFamily="34" charset="0"/>
                <a:cs typeface="Tahoma" pitchFamily="34" charset="0"/>
              </a:defRPr>
            </a:lvl2pPr>
            <a:lvl3pPr>
              <a:defRPr>
                <a:latin typeface="Tahoma" pitchFamily="34" charset="0"/>
                <a:cs typeface="Tahoma" pitchFamily="34" charset="0"/>
              </a:defRPr>
            </a:lvl3pPr>
            <a:lvl4pPr>
              <a:defRPr>
                <a:latin typeface="Tahoma" pitchFamily="34" charset="0"/>
                <a:cs typeface="Tahoma" pitchFamily="34" charset="0"/>
              </a:defRPr>
            </a:lvl4pPr>
            <a:lvl5pPr>
              <a:defRPr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www.jeremie.com.pl</a:t>
            </a:r>
            <a:endParaRPr lang="pl-PL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13609-23CE-4E4D-A157-E3604C6C137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987114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504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2420888"/>
            <a:ext cx="4038600" cy="37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2420888"/>
            <a:ext cx="4038600" cy="37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www.jeremie.com.pl</a:t>
            </a:r>
            <a:endParaRPr lang="pl-PL" dirty="0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6E9D7-4F05-4110-A197-04EF67262E9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281009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504000"/>
          </a:xfrm>
        </p:spPr>
        <p:txBody>
          <a:bodyPr/>
          <a:lstStyle>
            <a:lvl1pPr>
              <a:defRPr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235719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3068960"/>
            <a:ext cx="4040188" cy="3168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235719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3068960"/>
            <a:ext cx="4041775" cy="3168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www.jeremie.com.pl</a:t>
            </a:r>
            <a:endParaRPr lang="pl-PL" dirty="0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0D527-2809-4573-9B3F-19C9EE43D57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149277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504000"/>
          </a:xfrm>
        </p:spPr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www.jeremie.com.pl</a:t>
            </a:r>
            <a:endParaRPr lang="pl-PL" dirty="0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9200C-162D-43EB-B0F5-60EC9E72E99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335358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www.jeremie.com.pl</a:t>
            </a:r>
            <a:endParaRPr lang="pl-PL" dirty="0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1115A-5C69-4297-BB95-46085DEB6E4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673918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3008313" cy="129614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1196752"/>
            <a:ext cx="5111750" cy="49294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2564904"/>
            <a:ext cx="3008313" cy="356125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www.jeremie.com.pl</a:t>
            </a:r>
            <a:endParaRPr lang="pl-PL" dirty="0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04F89-0798-4B91-B9AA-A1FD63F846B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037259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1268759"/>
            <a:ext cx="5486400" cy="345881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www.jeremie.com.pl</a:t>
            </a:r>
            <a:endParaRPr lang="pl-PL" dirty="0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95C1F-549A-4170-A7E6-CA7B2DAF742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530945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504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348880"/>
            <a:ext cx="8229600" cy="3777283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www.jeremie.com.pl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BD5A0-E67D-4707-AA39-61CA0A6C2F5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211252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124744"/>
            <a:ext cx="2057400" cy="5001419"/>
          </a:xfrm>
        </p:spPr>
        <p:txBody>
          <a:bodyPr vert="eaVert"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124744"/>
            <a:ext cx="6019800" cy="500141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www.jeremie.com.pl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5D768-34FB-4E98-9814-E660D37844F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836548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504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www.jeremie.com.pl</a:t>
            </a:r>
            <a:endParaRPr lang="pl-PL" dirty="0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920EC-1681-4467-859F-237CE333C0C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462234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331640" y="2130425"/>
            <a:ext cx="7344816" cy="1470025"/>
          </a:xfrm>
        </p:spPr>
        <p:txBody>
          <a:bodyPr/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31640" y="3886200"/>
            <a:ext cx="7344816" cy="838944"/>
          </a:xfrm>
        </p:spPr>
        <p:txBody>
          <a:bodyPr/>
          <a:lstStyle>
            <a:lvl1pPr marL="0" indent="0" algn="ctr">
              <a:buNone/>
              <a:defRPr>
                <a:latin typeface="Tahoma" pitchFamily="34" charset="0"/>
                <a:cs typeface="Tahoma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dirty="0" smtClean="0"/>
              <a:t>Kliknij, aby edytować styl wzorca podtytułu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dirty="0"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r>
              <a:rPr lang="pl-PL">
                <a:solidFill>
                  <a:srgbClr val="FFFFFF"/>
                </a:solidFill>
              </a:rPr>
              <a:t>www.jeremie.com.pl</a:t>
            </a:r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A46E5B1D-1B65-4AC1-9177-5FECE791042B}" type="slidenum">
              <a:rPr lang="pl-P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711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31639" y="4406900"/>
            <a:ext cx="7344817" cy="1362075"/>
          </a:xfrm>
        </p:spPr>
        <p:txBody>
          <a:bodyPr anchor="t"/>
          <a:lstStyle>
            <a:lvl1pPr algn="l">
              <a:defRPr sz="4000" b="1" cap="all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31639" y="2906713"/>
            <a:ext cx="7344817" cy="1500187"/>
          </a:xfrm>
        </p:spPr>
        <p:txBody>
          <a:bodyPr anchor="b"/>
          <a:lstStyle>
            <a:lvl1pPr marL="0" indent="0">
              <a:buNone/>
              <a:defRPr sz="2000">
                <a:latin typeface="Tahoma" pitchFamily="34" charset="0"/>
                <a:cs typeface="Tahoma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www.jeremie.com.pl</a:t>
            </a:r>
            <a:endParaRPr lang="pl-PL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11619-3CE9-4B22-ADF2-4728C6ED04A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738253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03648" y="1205880"/>
            <a:ext cx="7283152" cy="1143000"/>
          </a:xfrm>
        </p:spPr>
        <p:txBody>
          <a:bodyPr/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03648" y="2564904"/>
            <a:ext cx="7283152" cy="3561259"/>
          </a:xfrm>
        </p:spPr>
        <p:txBody>
          <a:bodyPr/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  <a:lvl2pPr>
              <a:defRPr>
                <a:latin typeface="Tahoma" pitchFamily="34" charset="0"/>
                <a:cs typeface="Tahoma" pitchFamily="34" charset="0"/>
              </a:defRPr>
            </a:lvl2pPr>
            <a:lvl3pPr>
              <a:defRPr>
                <a:latin typeface="Tahoma" pitchFamily="34" charset="0"/>
                <a:cs typeface="Tahoma" pitchFamily="34" charset="0"/>
              </a:defRPr>
            </a:lvl3pPr>
            <a:lvl4pPr>
              <a:defRPr>
                <a:latin typeface="Tahoma" pitchFamily="34" charset="0"/>
                <a:cs typeface="Tahoma" pitchFamily="34" charset="0"/>
              </a:defRPr>
            </a:lvl4pPr>
            <a:lvl5pPr>
              <a:defRPr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srgbClr val="FFFFFF"/>
                </a:solidFill>
              </a:rPr>
              <a:t>www.jeremie.com.pl</a:t>
            </a:r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DAF407-35F9-4310-9683-014E4344BC66}" type="slidenum">
              <a:rPr lang="pl-P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851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31639" y="4406900"/>
            <a:ext cx="7344817" cy="1362075"/>
          </a:xfrm>
        </p:spPr>
        <p:txBody>
          <a:bodyPr anchor="t"/>
          <a:lstStyle>
            <a:lvl1pPr algn="l">
              <a:defRPr sz="4000" b="1" cap="all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31639" y="2906713"/>
            <a:ext cx="7344817" cy="1500187"/>
          </a:xfrm>
        </p:spPr>
        <p:txBody>
          <a:bodyPr anchor="b"/>
          <a:lstStyle>
            <a:lvl1pPr marL="0" indent="0">
              <a:buNone/>
              <a:defRPr sz="2000">
                <a:latin typeface="Tahoma" pitchFamily="34" charset="0"/>
                <a:cs typeface="Tahoma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srgbClr val="FFFFFF"/>
                </a:solidFill>
              </a:rPr>
              <a:t>www.jeremie.com.pl</a:t>
            </a:r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685A7-C2A0-4D0A-984F-8908EBA20B58}" type="slidenum">
              <a:rPr lang="pl-P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040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31640" y="1205880"/>
            <a:ext cx="7355160" cy="1143000"/>
          </a:xfrm>
        </p:spPr>
        <p:txBody>
          <a:bodyPr/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259632" y="2420888"/>
            <a:ext cx="3456384" cy="3705275"/>
          </a:xfrm>
        </p:spPr>
        <p:txBody>
          <a:bodyPr/>
          <a:lstStyle>
            <a:lvl1pPr>
              <a:defRPr sz="2800">
                <a:latin typeface="Tahoma" pitchFamily="34" charset="0"/>
                <a:cs typeface="Tahoma" pitchFamily="34" charset="0"/>
              </a:defRPr>
            </a:lvl1pPr>
            <a:lvl2pPr>
              <a:defRPr sz="24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1800">
                <a:latin typeface="Tahoma" pitchFamily="34" charset="0"/>
                <a:cs typeface="Tahoma" pitchFamily="34" charset="0"/>
              </a:defRPr>
            </a:lvl4pPr>
            <a:lvl5pPr>
              <a:defRPr sz="1800">
                <a:latin typeface="Tahoma" pitchFamily="34" charset="0"/>
                <a:cs typeface="Tahom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860032" y="2420888"/>
            <a:ext cx="3826768" cy="3705275"/>
          </a:xfrm>
        </p:spPr>
        <p:txBody>
          <a:bodyPr/>
          <a:lstStyle>
            <a:lvl1pPr>
              <a:defRPr sz="2800">
                <a:latin typeface="Tahoma" pitchFamily="34" charset="0"/>
                <a:cs typeface="Tahoma" pitchFamily="34" charset="0"/>
              </a:defRPr>
            </a:lvl1pPr>
            <a:lvl2pPr>
              <a:defRPr sz="24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1800">
                <a:latin typeface="Tahoma" pitchFamily="34" charset="0"/>
                <a:cs typeface="Tahoma" pitchFamily="34" charset="0"/>
              </a:defRPr>
            </a:lvl4pPr>
            <a:lvl5pPr>
              <a:defRPr sz="1800">
                <a:latin typeface="Tahoma" pitchFamily="34" charset="0"/>
                <a:cs typeface="Tahom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srgbClr val="FFFFFF"/>
                </a:solidFill>
              </a:rPr>
              <a:t>www.jeremie.com.pl</a:t>
            </a:r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C9966-B36A-496F-95B9-96E3F06D7BC8}" type="slidenum">
              <a:rPr lang="pl-P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363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87624" y="1061864"/>
            <a:ext cx="7499176" cy="1143000"/>
          </a:xfrm>
        </p:spPr>
        <p:txBody>
          <a:bodyPr/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187624" y="2285182"/>
            <a:ext cx="3600400" cy="639762"/>
          </a:xfrm>
        </p:spPr>
        <p:txBody>
          <a:bodyPr anchor="b"/>
          <a:lstStyle>
            <a:lvl1pPr marL="0" indent="0">
              <a:buNone/>
              <a:defRPr sz="2400" b="1">
                <a:latin typeface="Tahoma" pitchFamily="34" charset="0"/>
                <a:cs typeface="Tahom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187624" y="2996951"/>
            <a:ext cx="3600400" cy="3168353"/>
          </a:xfrm>
        </p:spPr>
        <p:txBody>
          <a:bodyPr/>
          <a:lstStyle>
            <a:lvl1pPr>
              <a:defRPr sz="2400">
                <a:latin typeface="Tahoma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1800">
                <a:latin typeface="Tahoma" pitchFamily="34" charset="0"/>
                <a:cs typeface="Tahoma" pitchFamily="34" charset="0"/>
              </a:defRPr>
            </a:lvl3pPr>
            <a:lvl4pPr>
              <a:defRPr sz="1600">
                <a:latin typeface="Tahoma" pitchFamily="34" charset="0"/>
                <a:cs typeface="Tahoma" pitchFamily="34" charset="0"/>
              </a:defRPr>
            </a:lvl4pPr>
            <a:lvl5pPr>
              <a:defRPr sz="1600">
                <a:latin typeface="Tahoma" pitchFamily="34" charset="0"/>
                <a:cs typeface="Tahom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860033" y="2276872"/>
            <a:ext cx="3816424" cy="639762"/>
          </a:xfrm>
        </p:spPr>
        <p:txBody>
          <a:bodyPr anchor="b"/>
          <a:lstStyle>
            <a:lvl1pPr marL="0" indent="0">
              <a:buNone/>
              <a:defRPr sz="2400" b="1">
                <a:latin typeface="Tahoma" pitchFamily="34" charset="0"/>
                <a:cs typeface="Tahom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860032" y="2996951"/>
            <a:ext cx="3826768" cy="3168353"/>
          </a:xfrm>
        </p:spPr>
        <p:txBody>
          <a:bodyPr/>
          <a:lstStyle>
            <a:lvl1pPr>
              <a:defRPr sz="2400">
                <a:latin typeface="Tahoma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1800">
                <a:latin typeface="Tahoma" pitchFamily="34" charset="0"/>
                <a:cs typeface="Tahoma" pitchFamily="34" charset="0"/>
              </a:defRPr>
            </a:lvl3pPr>
            <a:lvl4pPr>
              <a:defRPr sz="1600">
                <a:latin typeface="Tahoma" pitchFamily="34" charset="0"/>
                <a:cs typeface="Tahoma" pitchFamily="34" charset="0"/>
              </a:defRPr>
            </a:lvl4pPr>
            <a:lvl5pPr>
              <a:defRPr sz="1600">
                <a:latin typeface="Tahoma" pitchFamily="34" charset="0"/>
                <a:cs typeface="Tahom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srgbClr val="FFFFFF"/>
                </a:solidFill>
              </a:rPr>
              <a:t>www.jeremie.com.pl</a:t>
            </a:r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40D00-9FBF-4A8C-B92A-DBA5055B8369}" type="slidenum">
              <a:rPr lang="pl-P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227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31640" y="1196752"/>
            <a:ext cx="7509520" cy="1143000"/>
          </a:xfrm>
        </p:spPr>
        <p:txBody>
          <a:bodyPr/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srgbClr val="FFFFFF"/>
                </a:solidFill>
              </a:rPr>
              <a:t>www.jeremie.com.pl</a:t>
            </a:r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3D37C-D189-4DBA-ADFB-8827D918C0F2}" type="slidenum">
              <a:rPr lang="pl-P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181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srgbClr val="FFFFFF"/>
                </a:solidFill>
              </a:rPr>
              <a:t>www.jeremie.com.pl</a:t>
            </a:r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785F8-112F-4B6E-84EE-F014C0C11165}" type="slidenum">
              <a:rPr lang="pl-P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353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Tahoma" pitchFamily="34" charset="0"/>
                <a:cs typeface="Tahoma" pitchFamily="34" charset="0"/>
              </a:defRPr>
            </a:lvl1pPr>
            <a:lvl2pPr>
              <a:defRPr sz="2800">
                <a:latin typeface="Tahoma" pitchFamily="34" charset="0"/>
                <a:cs typeface="Tahoma" pitchFamily="34" charset="0"/>
              </a:defRPr>
            </a:lvl2pPr>
            <a:lvl3pPr>
              <a:defRPr sz="24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defRPr sz="2000">
                <a:latin typeface="Tahoma" pitchFamily="34" charset="0"/>
                <a:cs typeface="Tahoma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Tahoma" pitchFamily="34" charset="0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srgbClr val="FFFFFF"/>
                </a:solidFill>
              </a:rPr>
              <a:t>www.jeremie.com.pl</a:t>
            </a:r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4479A-A874-490D-8EB2-F88A8892DCA7}" type="slidenum">
              <a:rPr lang="pl-P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376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Tahoma" pitchFamily="34" charset="0"/>
                <a:cs typeface="Tahoma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Tahoma" pitchFamily="34" charset="0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srgbClr val="FFFFFF"/>
                </a:solidFill>
              </a:rPr>
              <a:t>www.jeremie.com.pl</a:t>
            </a:r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179E7-61B3-4228-A26C-1FC8090D6448}" type="slidenum">
              <a:rPr lang="pl-P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864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  <a:lvl2pPr>
              <a:defRPr>
                <a:latin typeface="Tahoma" pitchFamily="34" charset="0"/>
                <a:cs typeface="Tahoma" pitchFamily="34" charset="0"/>
              </a:defRPr>
            </a:lvl2pPr>
            <a:lvl3pPr>
              <a:defRPr>
                <a:latin typeface="Tahoma" pitchFamily="34" charset="0"/>
                <a:cs typeface="Tahoma" pitchFamily="34" charset="0"/>
              </a:defRPr>
            </a:lvl3pPr>
            <a:lvl4pPr>
              <a:defRPr>
                <a:latin typeface="Tahoma" pitchFamily="34" charset="0"/>
                <a:cs typeface="Tahoma" pitchFamily="34" charset="0"/>
              </a:defRPr>
            </a:lvl4pPr>
            <a:lvl5pPr>
              <a:defRPr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srgbClr val="FFFFFF"/>
                </a:solidFill>
              </a:rPr>
              <a:t>www.jeremie.com.pl</a:t>
            </a:r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B373D-51EB-45FB-8281-581A57F15A21}" type="slidenum">
              <a:rPr lang="pl-P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232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  <a:lvl2pPr>
              <a:defRPr>
                <a:latin typeface="Tahoma" pitchFamily="34" charset="0"/>
                <a:cs typeface="Tahoma" pitchFamily="34" charset="0"/>
              </a:defRPr>
            </a:lvl2pPr>
            <a:lvl3pPr>
              <a:defRPr>
                <a:latin typeface="Tahoma" pitchFamily="34" charset="0"/>
                <a:cs typeface="Tahoma" pitchFamily="34" charset="0"/>
              </a:defRPr>
            </a:lvl3pPr>
            <a:lvl4pPr>
              <a:defRPr>
                <a:latin typeface="Tahoma" pitchFamily="34" charset="0"/>
                <a:cs typeface="Tahoma" pitchFamily="34" charset="0"/>
              </a:defRPr>
            </a:lvl4pPr>
            <a:lvl5pPr>
              <a:defRPr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srgbClr val="FFFFFF"/>
                </a:solidFill>
              </a:rPr>
              <a:t>www.jeremie.com.pl</a:t>
            </a:r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1715F-C234-4141-A5F5-68FA500446EE}" type="slidenum">
              <a:rPr lang="pl-P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762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31640" y="1205880"/>
            <a:ext cx="7355160" cy="1143000"/>
          </a:xfrm>
        </p:spPr>
        <p:txBody>
          <a:bodyPr/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259632" y="2420888"/>
            <a:ext cx="3456384" cy="3705275"/>
          </a:xfrm>
        </p:spPr>
        <p:txBody>
          <a:bodyPr/>
          <a:lstStyle>
            <a:lvl1pPr>
              <a:defRPr sz="2800">
                <a:latin typeface="Tahoma" pitchFamily="34" charset="0"/>
                <a:cs typeface="Tahoma" pitchFamily="34" charset="0"/>
              </a:defRPr>
            </a:lvl1pPr>
            <a:lvl2pPr>
              <a:defRPr sz="24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1800">
                <a:latin typeface="Tahoma" pitchFamily="34" charset="0"/>
                <a:cs typeface="Tahoma" pitchFamily="34" charset="0"/>
              </a:defRPr>
            </a:lvl4pPr>
            <a:lvl5pPr>
              <a:defRPr sz="1800">
                <a:latin typeface="Tahoma" pitchFamily="34" charset="0"/>
                <a:cs typeface="Tahom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860032" y="2420888"/>
            <a:ext cx="3826768" cy="3705275"/>
          </a:xfrm>
        </p:spPr>
        <p:txBody>
          <a:bodyPr/>
          <a:lstStyle>
            <a:lvl1pPr>
              <a:defRPr sz="2800">
                <a:latin typeface="Tahoma" pitchFamily="34" charset="0"/>
                <a:cs typeface="Tahoma" pitchFamily="34" charset="0"/>
              </a:defRPr>
            </a:lvl1pPr>
            <a:lvl2pPr>
              <a:defRPr sz="24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1800">
                <a:latin typeface="Tahoma" pitchFamily="34" charset="0"/>
                <a:cs typeface="Tahoma" pitchFamily="34" charset="0"/>
              </a:defRPr>
            </a:lvl4pPr>
            <a:lvl5pPr>
              <a:defRPr sz="1800">
                <a:latin typeface="Tahoma" pitchFamily="34" charset="0"/>
                <a:cs typeface="Tahom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www.jeremie.com.pl</a:t>
            </a:r>
            <a:endParaRPr lang="pl-PL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495E7-EE1B-488C-8CFD-1089D43B3D4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61690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87624" y="1061864"/>
            <a:ext cx="7499176" cy="1143000"/>
          </a:xfrm>
        </p:spPr>
        <p:txBody>
          <a:bodyPr/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187624" y="2285182"/>
            <a:ext cx="3600400" cy="639762"/>
          </a:xfrm>
        </p:spPr>
        <p:txBody>
          <a:bodyPr anchor="b"/>
          <a:lstStyle>
            <a:lvl1pPr marL="0" indent="0">
              <a:buNone/>
              <a:defRPr sz="2400" b="1">
                <a:latin typeface="Tahoma" pitchFamily="34" charset="0"/>
                <a:cs typeface="Tahom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187624" y="2996951"/>
            <a:ext cx="3600400" cy="3168353"/>
          </a:xfrm>
        </p:spPr>
        <p:txBody>
          <a:bodyPr/>
          <a:lstStyle>
            <a:lvl1pPr>
              <a:defRPr sz="2400">
                <a:latin typeface="Tahoma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1800">
                <a:latin typeface="Tahoma" pitchFamily="34" charset="0"/>
                <a:cs typeface="Tahoma" pitchFamily="34" charset="0"/>
              </a:defRPr>
            </a:lvl3pPr>
            <a:lvl4pPr>
              <a:defRPr sz="1600">
                <a:latin typeface="Tahoma" pitchFamily="34" charset="0"/>
                <a:cs typeface="Tahoma" pitchFamily="34" charset="0"/>
              </a:defRPr>
            </a:lvl4pPr>
            <a:lvl5pPr>
              <a:defRPr sz="1600">
                <a:latin typeface="Tahoma" pitchFamily="34" charset="0"/>
                <a:cs typeface="Tahom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860033" y="2276872"/>
            <a:ext cx="3816424" cy="639762"/>
          </a:xfrm>
        </p:spPr>
        <p:txBody>
          <a:bodyPr anchor="b"/>
          <a:lstStyle>
            <a:lvl1pPr marL="0" indent="0">
              <a:buNone/>
              <a:defRPr sz="2400" b="1">
                <a:latin typeface="Tahoma" pitchFamily="34" charset="0"/>
                <a:cs typeface="Tahom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860032" y="2996951"/>
            <a:ext cx="3826768" cy="3168353"/>
          </a:xfrm>
        </p:spPr>
        <p:txBody>
          <a:bodyPr/>
          <a:lstStyle>
            <a:lvl1pPr>
              <a:defRPr sz="2400">
                <a:latin typeface="Tahoma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1800">
                <a:latin typeface="Tahoma" pitchFamily="34" charset="0"/>
                <a:cs typeface="Tahoma" pitchFamily="34" charset="0"/>
              </a:defRPr>
            </a:lvl3pPr>
            <a:lvl4pPr>
              <a:defRPr sz="1600">
                <a:latin typeface="Tahoma" pitchFamily="34" charset="0"/>
                <a:cs typeface="Tahoma" pitchFamily="34" charset="0"/>
              </a:defRPr>
            </a:lvl4pPr>
            <a:lvl5pPr>
              <a:defRPr sz="1600">
                <a:latin typeface="Tahoma" pitchFamily="34" charset="0"/>
                <a:cs typeface="Tahom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www.jeremie.com.pl</a:t>
            </a:r>
            <a:endParaRPr lang="pl-PL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7A428-17AF-43C6-A806-558C296011E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50246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31640" y="1196752"/>
            <a:ext cx="7509520" cy="1143000"/>
          </a:xfrm>
        </p:spPr>
        <p:txBody>
          <a:bodyPr/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www.jeremie.com.pl</a:t>
            </a:r>
            <a:endParaRPr lang="pl-PL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F8126-C76B-437A-B4B4-6C0E745C764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025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www.jeremie.com.pl</a:t>
            </a:r>
            <a:endParaRPr lang="pl-PL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7257D-18AD-4DD1-B50E-F076414F608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89629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Tahoma" pitchFamily="34" charset="0"/>
                <a:cs typeface="Tahoma" pitchFamily="34" charset="0"/>
              </a:defRPr>
            </a:lvl1pPr>
            <a:lvl2pPr>
              <a:defRPr sz="2800">
                <a:latin typeface="Tahoma" pitchFamily="34" charset="0"/>
                <a:cs typeface="Tahoma" pitchFamily="34" charset="0"/>
              </a:defRPr>
            </a:lvl2pPr>
            <a:lvl3pPr>
              <a:defRPr sz="24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defRPr sz="2000">
                <a:latin typeface="Tahoma" pitchFamily="34" charset="0"/>
                <a:cs typeface="Tahoma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Tahoma" pitchFamily="34" charset="0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www.jeremie.com.pl</a:t>
            </a:r>
            <a:endParaRPr lang="pl-PL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F41A9-6021-4510-BA02-3C63C7BAB6A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3124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03648" y="1205880"/>
            <a:ext cx="7283152" cy="1143000"/>
          </a:xfrm>
        </p:spPr>
        <p:txBody>
          <a:bodyPr/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03648" y="2564904"/>
            <a:ext cx="7283152" cy="3561259"/>
          </a:xfrm>
        </p:spPr>
        <p:txBody>
          <a:bodyPr/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  <a:lvl2pPr>
              <a:defRPr>
                <a:latin typeface="Tahoma" pitchFamily="34" charset="0"/>
                <a:cs typeface="Tahoma" pitchFamily="34" charset="0"/>
              </a:defRPr>
            </a:lvl2pPr>
            <a:lvl3pPr>
              <a:defRPr>
                <a:latin typeface="Tahoma" pitchFamily="34" charset="0"/>
                <a:cs typeface="Tahoma" pitchFamily="34" charset="0"/>
              </a:defRPr>
            </a:lvl3pPr>
            <a:lvl4pPr>
              <a:defRPr>
                <a:latin typeface="Tahoma" pitchFamily="34" charset="0"/>
                <a:cs typeface="Tahoma" pitchFamily="34" charset="0"/>
              </a:defRPr>
            </a:lvl4pPr>
            <a:lvl5pPr>
              <a:defRPr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www.jeremie.com.pl</a:t>
            </a:r>
            <a:endParaRPr lang="pl-PL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C57D6-392E-448F-B81B-6E41A064B28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69510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Tahoma" pitchFamily="34" charset="0"/>
                <a:cs typeface="Tahoma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Tahoma" pitchFamily="34" charset="0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www.jeremie.com.pl</a:t>
            </a:r>
            <a:endParaRPr lang="pl-PL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7D246-0F07-472F-AAFD-95D5F755527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72993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  <a:lvl2pPr>
              <a:defRPr>
                <a:latin typeface="Tahoma" pitchFamily="34" charset="0"/>
                <a:cs typeface="Tahoma" pitchFamily="34" charset="0"/>
              </a:defRPr>
            </a:lvl2pPr>
            <a:lvl3pPr>
              <a:defRPr>
                <a:latin typeface="Tahoma" pitchFamily="34" charset="0"/>
                <a:cs typeface="Tahoma" pitchFamily="34" charset="0"/>
              </a:defRPr>
            </a:lvl3pPr>
            <a:lvl4pPr>
              <a:defRPr>
                <a:latin typeface="Tahoma" pitchFamily="34" charset="0"/>
                <a:cs typeface="Tahoma" pitchFamily="34" charset="0"/>
              </a:defRPr>
            </a:lvl4pPr>
            <a:lvl5pPr>
              <a:defRPr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www.jeremie.com.pl</a:t>
            </a:r>
            <a:endParaRPr lang="pl-PL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76658-EA45-4053-8FC5-939CCCA57E0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11285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  <a:lvl2pPr>
              <a:defRPr>
                <a:latin typeface="Tahoma" pitchFamily="34" charset="0"/>
                <a:cs typeface="Tahoma" pitchFamily="34" charset="0"/>
              </a:defRPr>
            </a:lvl2pPr>
            <a:lvl3pPr>
              <a:defRPr>
                <a:latin typeface="Tahoma" pitchFamily="34" charset="0"/>
                <a:cs typeface="Tahoma" pitchFamily="34" charset="0"/>
              </a:defRPr>
            </a:lvl3pPr>
            <a:lvl4pPr>
              <a:defRPr>
                <a:latin typeface="Tahoma" pitchFamily="34" charset="0"/>
                <a:cs typeface="Tahoma" pitchFamily="34" charset="0"/>
              </a:defRPr>
            </a:lvl4pPr>
            <a:lvl5pPr>
              <a:defRPr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www.jeremie.com.pl</a:t>
            </a:r>
            <a:endParaRPr lang="pl-PL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25DBB-DD12-40F9-9C83-E4E729B2CA5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7520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331640" y="2130425"/>
            <a:ext cx="7344816" cy="1470025"/>
          </a:xfrm>
        </p:spPr>
        <p:txBody>
          <a:bodyPr/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31640" y="3886200"/>
            <a:ext cx="7344816" cy="838944"/>
          </a:xfrm>
        </p:spPr>
        <p:txBody>
          <a:bodyPr/>
          <a:lstStyle>
            <a:lvl1pPr marL="0" indent="0" algn="ctr">
              <a:buNone/>
              <a:defRPr>
                <a:latin typeface="Tahoma" pitchFamily="34" charset="0"/>
                <a:cs typeface="Tahoma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dirty="0" smtClean="0"/>
              <a:t>Kliknij, aby edytować styl wzorca podtytułu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dirty="0"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r>
              <a:rPr lang="pl-PL"/>
              <a:t>www.jeremie.com.pl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461D4041-CCF1-4569-BCC6-983F5AC186F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68431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03648" y="1205880"/>
            <a:ext cx="7283152" cy="1143000"/>
          </a:xfrm>
        </p:spPr>
        <p:txBody>
          <a:bodyPr/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03648" y="2564904"/>
            <a:ext cx="7283152" cy="3561259"/>
          </a:xfrm>
        </p:spPr>
        <p:txBody>
          <a:bodyPr/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  <a:lvl2pPr>
              <a:defRPr>
                <a:latin typeface="Tahoma" pitchFamily="34" charset="0"/>
                <a:cs typeface="Tahoma" pitchFamily="34" charset="0"/>
              </a:defRPr>
            </a:lvl2pPr>
            <a:lvl3pPr>
              <a:defRPr>
                <a:latin typeface="Tahoma" pitchFamily="34" charset="0"/>
                <a:cs typeface="Tahoma" pitchFamily="34" charset="0"/>
              </a:defRPr>
            </a:lvl3pPr>
            <a:lvl4pPr>
              <a:defRPr>
                <a:latin typeface="Tahoma" pitchFamily="34" charset="0"/>
                <a:cs typeface="Tahoma" pitchFamily="34" charset="0"/>
              </a:defRPr>
            </a:lvl4pPr>
            <a:lvl5pPr>
              <a:defRPr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www.jeremie.com.pl</a:t>
            </a:r>
            <a:endParaRPr lang="pl-PL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DE313-A91B-4D68-8E97-C67D1981A8B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89372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31639" y="4406900"/>
            <a:ext cx="7344817" cy="1362075"/>
          </a:xfrm>
        </p:spPr>
        <p:txBody>
          <a:bodyPr anchor="t"/>
          <a:lstStyle>
            <a:lvl1pPr algn="l">
              <a:defRPr sz="4000" b="1" cap="all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31639" y="2906713"/>
            <a:ext cx="7344817" cy="1500187"/>
          </a:xfrm>
        </p:spPr>
        <p:txBody>
          <a:bodyPr anchor="b"/>
          <a:lstStyle>
            <a:lvl1pPr marL="0" indent="0">
              <a:buNone/>
              <a:defRPr sz="2000">
                <a:latin typeface="Tahoma" pitchFamily="34" charset="0"/>
                <a:cs typeface="Tahoma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www.jeremie.com.pl</a:t>
            </a:r>
            <a:endParaRPr lang="pl-PL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DBEDB-8D74-4B8C-93EE-0684FFB0B71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36571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31640" y="1205880"/>
            <a:ext cx="7355160" cy="1143000"/>
          </a:xfrm>
        </p:spPr>
        <p:txBody>
          <a:bodyPr/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259632" y="2420888"/>
            <a:ext cx="3456384" cy="3705275"/>
          </a:xfrm>
        </p:spPr>
        <p:txBody>
          <a:bodyPr/>
          <a:lstStyle>
            <a:lvl1pPr>
              <a:defRPr sz="2800">
                <a:latin typeface="Tahoma" pitchFamily="34" charset="0"/>
                <a:cs typeface="Tahoma" pitchFamily="34" charset="0"/>
              </a:defRPr>
            </a:lvl1pPr>
            <a:lvl2pPr>
              <a:defRPr sz="24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1800">
                <a:latin typeface="Tahoma" pitchFamily="34" charset="0"/>
                <a:cs typeface="Tahoma" pitchFamily="34" charset="0"/>
              </a:defRPr>
            </a:lvl4pPr>
            <a:lvl5pPr>
              <a:defRPr sz="1800">
                <a:latin typeface="Tahoma" pitchFamily="34" charset="0"/>
                <a:cs typeface="Tahom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860032" y="2420888"/>
            <a:ext cx="3826768" cy="3705275"/>
          </a:xfrm>
        </p:spPr>
        <p:txBody>
          <a:bodyPr/>
          <a:lstStyle>
            <a:lvl1pPr>
              <a:defRPr sz="2800">
                <a:latin typeface="Tahoma" pitchFamily="34" charset="0"/>
                <a:cs typeface="Tahoma" pitchFamily="34" charset="0"/>
              </a:defRPr>
            </a:lvl1pPr>
            <a:lvl2pPr>
              <a:defRPr sz="24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1800">
                <a:latin typeface="Tahoma" pitchFamily="34" charset="0"/>
                <a:cs typeface="Tahoma" pitchFamily="34" charset="0"/>
              </a:defRPr>
            </a:lvl4pPr>
            <a:lvl5pPr>
              <a:defRPr sz="1800">
                <a:latin typeface="Tahoma" pitchFamily="34" charset="0"/>
                <a:cs typeface="Tahom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www.jeremie.com.pl</a:t>
            </a:r>
            <a:endParaRPr lang="pl-PL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868686-790D-4D92-AB47-3074E9A6857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60030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87624" y="1061864"/>
            <a:ext cx="7499176" cy="1143000"/>
          </a:xfrm>
        </p:spPr>
        <p:txBody>
          <a:bodyPr/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187624" y="2285182"/>
            <a:ext cx="3600400" cy="639762"/>
          </a:xfrm>
        </p:spPr>
        <p:txBody>
          <a:bodyPr anchor="b"/>
          <a:lstStyle>
            <a:lvl1pPr marL="0" indent="0">
              <a:buNone/>
              <a:defRPr sz="2400" b="1">
                <a:latin typeface="Tahoma" pitchFamily="34" charset="0"/>
                <a:cs typeface="Tahom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187624" y="2996951"/>
            <a:ext cx="3600400" cy="3168353"/>
          </a:xfrm>
        </p:spPr>
        <p:txBody>
          <a:bodyPr/>
          <a:lstStyle>
            <a:lvl1pPr>
              <a:defRPr sz="2400">
                <a:latin typeface="Tahoma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1800">
                <a:latin typeface="Tahoma" pitchFamily="34" charset="0"/>
                <a:cs typeface="Tahoma" pitchFamily="34" charset="0"/>
              </a:defRPr>
            </a:lvl3pPr>
            <a:lvl4pPr>
              <a:defRPr sz="1600">
                <a:latin typeface="Tahoma" pitchFamily="34" charset="0"/>
                <a:cs typeface="Tahoma" pitchFamily="34" charset="0"/>
              </a:defRPr>
            </a:lvl4pPr>
            <a:lvl5pPr>
              <a:defRPr sz="1600">
                <a:latin typeface="Tahoma" pitchFamily="34" charset="0"/>
                <a:cs typeface="Tahom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860033" y="2276872"/>
            <a:ext cx="3816424" cy="639762"/>
          </a:xfrm>
        </p:spPr>
        <p:txBody>
          <a:bodyPr anchor="b"/>
          <a:lstStyle>
            <a:lvl1pPr marL="0" indent="0">
              <a:buNone/>
              <a:defRPr sz="2400" b="1">
                <a:latin typeface="Tahoma" pitchFamily="34" charset="0"/>
                <a:cs typeface="Tahom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860032" y="2996951"/>
            <a:ext cx="3826768" cy="3168353"/>
          </a:xfrm>
        </p:spPr>
        <p:txBody>
          <a:bodyPr/>
          <a:lstStyle>
            <a:lvl1pPr>
              <a:defRPr sz="2400">
                <a:latin typeface="Tahoma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1800">
                <a:latin typeface="Tahoma" pitchFamily="34" charset="0"/>
                <a:cs typeface="Tahoma" pitchFamily="34" charset="0"/>
              </a:defRPr>
            </a:lvl3pPr>
            <a:lvl4pPr>
              <a:defRPr sz="1600">
                <a:latin typeface="Tahoma" pitchFamily="34" charset="0"/>
                <a:cs typeface="Tahoma" pitchFamily="34" charset="0"/>
              </a:defRPr>
            </a:lvl4pPr>
            <a:lvl5pPr>
              <a:defRPr sz="1600">
                <a:latin typeface="Tahoma" pitchFamily="34" charset="0"/>
                <a:cs typeface="Tahom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www.jeremie.com.pl</a:t>
            </a:r>
            <a:endParaRPr lang="pl-PL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8F057-BDC3-4F48-9A34-5277546EA09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70075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31640" y="1196752"/>
            <a:ext cx="7509520" cy="1143000"/>
          </a:xfrm>
        </p:spPr>
        <p:txBody>
          <a:bodyPr/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www.jeremie.com.pl</a:t>
            </a:r>
            <a:endParaRPr lang="pl-PL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3F7FD-3887-45EE-851E-A1744692DB5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9264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www.jeremie.com.pl</a:t>
            </a:r>
            <a:endParaRPr lang="pl-PL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866DB-0DDF-4F45-8340-9F05AB476FC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20759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31639" y="4406900"/>
            <a:ext cx="7344817" cy="1362075"/>
          </a:xfrm>
        </p:spPr>
        <p:txBody>
          <a:bodyPr anchor="t"/>
          <a:lstStyle>
            <a:lvl1pPr algn="l">
              <a:defRPr sz="4000" b="1" cap="all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31639" y="2906713"/>
            <a:ext cx="7344817" cy="1500187"/>
          </a:xfrm>
        </p:spPr>
        <p:txBody>
          <a:bodyPr anchor="b"/>
          <a:lstStyle>
            <a:lvl1pPr marL="0" indent="0">
              <a:buNone/>
              <a:defRPr sz="2000">
                <a:latin typeface="Tahoma" pitchFamily="34" charset="0"/>
                <a:cs typeface="Tahoma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www.jeremie.com.pl</a:t>
            </a:r>
            <a:endParaRPr lang="pl-PL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3A004-654F-47C5-B016-6593B3554C2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1135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Tahoma" pitchFamily="34" charset="0"/>
                <a:cs typeface="Tahoma" pitchFamily="34" charset="0"/>
              </a:defRPr>
            </a:lvl1pPr>
            <a:lvl2pPr>
              <a:defRPr sz="2800">
                <a:latin typeface="Tahoma" pitchFamily="34" charset="0"/>
                <a:cs typeface="Tahoma" pitchFamily="34" charset="0"/>
              </a:defRPr>
            </a:lvl2pPr>
            <a:lvl3pPr>
              <a:defRPr sz="24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defRPr sz="2000">
                <a:latin typeface="Tahoma" pitchFamily="34" charset="0"/>
                <a:cs typeface="Tahoma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Tahoma" pitchFamily="34" charset="0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www.jeremie.com.pl</a:t>
            </a:r>
            <a:endParaRPr lang="pl-PL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A82EB-87DA-4853-8538-43B5EFF475D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74939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Tahoma" pitchFamily="34" charset="0"/>
                <a:cs typeface="Tahoma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Tahoma" pitchFamily="34" charset="0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www.jeremie.com.pl</a:t>
            </a:r>
            <a:endParaRPr lang="pl-PL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E4CA6-F80D-418A-8178-36647B5B9C6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45551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  <a:lvl2pPr>
              <a:defRPr>
                <a:latin typeface="Tahoma" pitchFamily="34" charset="0"/>
                <a:cs typeface="Tahoma" pitchFamily="34" charset="0"/>
              </a:defRPr>
            </a:lvl2pPr>
            <a:lvl3pPr>
              <a:defRPr>
                <a:latin typeface="Tahoma" pitchFamily="34" charset="0"/>
                <a:cs typeface="Tahoma" pitchFamily="34" charset="0"/>
              </a:defRPr>
            </a:lvl3pPr>
            <a:lvl4pPr>
              <a:defRPr>
                <a:latin typeface="Tahoma" pitchFamily="34" charset="0"/>
                <a:cs typeface="Tahoma" pitchFamily="34" charset="0"/>
              </a:defRPr>
            </a:lvl4pPr>
            <a:lvl5pPr>
              <a:defRPr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www.jeremie.com.pl</a:t>
            </a:r>
            <a:endParaRPr lang="pl-PL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5F407-26F2-4BC7-92B5-ED8E2567044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55168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  <a:lvl2pPr>
              <a:defRPr>
                <a:latin typeface="Tahoma" pitchFamily="34" charset="0"/>
                <a:cs typeface="Tahoma" pitchFamily="34" charset="0"/>
              </a:defRPr>
            </a:lvl2pPr>
            <a:lvl3pPr>
              <a:defRPr>
                <a:latin typeface="Tahoma" pitchFamily="34" charset="0"/>
                <a:cs typeface="Tahoma" pitchFamily="34" charset="0"/>
              </a:defRPr>
            </a:lvl3pPr>
            <a:lvl4pPr>
              <a:defRPr>
                <a:latin typeface="Tahoma" pitchFamily="34" charset="0"/>
                <a:cs typeface="Tahoma" pitchFamily="34" charset="0"/>
              </a:defRPr>
            </a:lvl4pPr>
            <a:lvl5pPr>
              <a:defRPr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www.jeremie.com.pl</a:t>
            </a:r>
            <a:endParaRPr lang="pl-PL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695A3-8BE1-45D3-8057-3BA0F343EDF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05635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331640" y="2130425"/>
            <a:ext cx="7344816" cy="1470025"/>
          </a:xfrm>
        </p:spPr>
        <p:txBody>
          <a:bodyPr/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31640" y="3886200"/>
            <a:ext cx="7344816" cy="838944"/>
          </a:xfrm>
        </p:spPr>
        <p:txBody>
          <a:bodyPr/>
          <a:lstStyle>
            <a:lvl1pPr marL="0" indent="0" algn="ctr">
              <a:buNone/>
              <a:defRPr>
                <a:latin typeface="Tahoma" pitchFamily="34" charset="0"/>
                <a:cs typeface="Tahoma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dirty="0" smtClean="0"/>
              <a:t>Kliknij, aby edytować styl wzorca podtytułu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dirty="0"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r>
              <a:rPr lang="pl-PL"/>
              <a:t>www.jeremie.com.pl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A46E5B1D-1B65-4AC1-9177-5FECE791042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13955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03648" y="1205880"/>
            <a:ext cx="7283152" cy="1143000"/>
          </a:xfrm>
        </p:spPr>
        <p:txBody>
          <a:bodyPr/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03648" y="2564904"/>
            <a:ext cx="7283152" cy="3561259"/>
          </a:xfrm>
        </p:spPr>
        <p:txBody>
          <a:bodyPr/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  <a:lvl2pPr>
              <a:defRPr>
                <a:latin typeface="Tahoma" pitchFamily="34" charset="0"/>
                <a:cs typeface="Tahoma" pitchFamily="34" charset="0"/>
              </a:defRPr>
            </a:lvl2pPr>
            <a:lvl3pPr>
              <a:defRPr>
                <a:latin typeface="Tahoma" pitchFamily="34" charset="0"/>
                <a:cs typeface="Tahoma" pitchFamily="34" charset="0"/>
              </a:defRPr>
            </a:lvl3pPr>
            <a:lvl4pPr>
              <a:defRPr>
                <a:latin typeface="Tahoma" pitchFamily="34" charset="0"/>
                <a:cs typeface="Tahoma" pitchFamily="34" charset="0"/>
              </a:defRPr>
            </a:lvl4pPr>
            <a:lvl5pPr>
              <a:defRPr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www.jeremie.com.pl</a:t>
            </a:r>
            <a:endParaRPr lang="pl-PL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DAF407-35F9-4310-9683-014E4344BC6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10614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31639" y="4406900"/>
            <a:ext cx="7344817" cy="1362075"/>
          </a:xfrm>
        </p:spPr>
        <p:txBody>
          <a:bodyPr anchor="t"/>
          <a:lstStyle>
            <a:lvl1pPr algn="l">
              <a:defRPr sz="4000" b="1" cap="all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31639" y="2906713"/>
            <a:ext cx="7344817" cy="1500187"/>
          </a:xfrm>
        </p:spPr>
        <p:txBody>
          <a:bodyPr anchor="b"/>
          <a:lstStyle>
            <a:lvl1pPr marL="0" indent="0">
              <a:buNone/>
              <a:defRPr sz="2000">
                <a:latin typeface="Tahoma" pitchFamily="34" charset="0"/>
                <a:cs typeface="Tahoma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www.jeremie.com.pl</a:t>
            </a:r>
            <a:endParaRPr lang="pl-PL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685A7-C2A0-4D0A-984F-8908EBA20B5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71167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31640" y="1205880"/>
            <a:ext cx="7355160" cy="1143000"/>
          </a:xfrm>
        </p:spPr>
        <p:txBody>
          <a:bodyPr/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259632" y="2420888"/>
            <a:ext cx="3456384" cy="3705275"/>
          </a:xfrm>
        </p:spPr>
        <p:txBody>
          <a:bodyPr/>
          <a:lstStyle>
            <a:lvl1pPr>
              <a:defRPr sz="2800">
                <a:latin typeface="Tahoma" pitchFamily="34" charset="0"/>
                <a:cs typeface="Tahoma" pitchFamily="34" charset="0"/>
              </a:defRPr>
            </a:lvl1pPr>
            <a:lvl2pPr>
              <a:defRPr sz="24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1800">
                <a:latin typeface="Tahoma" pitchFamily="34" charset="0"/>
                <a:cs typeface="Tahoma" pitchFamily="34" charset="0"/>
              </a:defRPr>
            </a:lvl4pPr>
            <a:lvl5pPr>
              <a:defRPr sz="1800">
                <a:latin typeface="Tahoma" pitchFamily="34" charset="0"/>
                <a:cs typeface="Tahom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860032" y="2420888"/>
            <a:ext cx="3826768" cy="3705275"/>
          </a:xfrm>
        </p:spPr>
        <p:txBody>
          <a:bodyPr/>
          <a:lstStyle>
            <a:lvl1pPr>
              <a:defRPr sz="2800">
                <a:latin typeface="Tahoma" pitchFamily="34" charset="0"/>
                <a:cs typeface="Tahoma" pitchFamily="34" charset="0"/>
              </a:defRPr>
            </a:lvl1pPr>
            <a:lvl2pPr>
              <a:defRPr sz="24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1800">
                <a:latin typeface="Tahoma" pitchFamily="34" charset="0"/>
                <a:cs typeface="Tahoma" pitchFamily="34" charset="0"/>
              </a:defRPr>
            </a:lvl4pPr>
            <a:lvl5pPr>
              <a:defRPr sz="1800">
                <a:latin typeface="Tahoma" pitchFamily="34" charset="0"/>
                <a:cs typeface="Tahom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www.jeremie.com.pl</a:t>
            </a:r>
            <a:endParaRPr lang="pl-PL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C9966-B36A-496F-95B9-96E3F06D7BC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37166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87624" y="1061864"/>
            <a:ext cx="7499176" cy="1143000"/>
          </a:xfrm>
        </p:spPr>
        <p:txBody>
          <a:bodyPr/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187624" y="2285182"/>
            <a:ext cx="3600400" cy="639762"/>
          </a:xfrm>
        </p:spPr>
        <p:txBody>
          <a:bodyPr anchor="b"/>
          <a:lstStyle>
            <a:lvl1pPr marL="0" indent="0">
              <a:buNone/>
              <a:defRPr sz="2400" b="1">
                <a:latin typeface="Tahoma" pitchFamily="34" charset="0"/>
                <a:cs typeface="Tahom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187624" y="2996951"/>
            <a:ext cx="3600400" cy="3168353"/>
          </a:xfrm>
        </p:spPr>
        <p:txBody>
          <a:bodyPr/>
          <a:lstStyle>
            <a:lvl1pPr>
              <a:defRPr sz="2400">
                <a:latin typeface="Tahoma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1800">
                <a:latin typeface="Tahoma" pitchFamily="34" charset="0"/>
                <a:cs typeface="Tahoma" pitchFamily="34" charset="0"/>
              </a:defRPr>
            </a:lvl3pPr>
            <a:lvl4pPr>
              <a:defRPr sz="1600">
                <a:latin typeface="Tahoma" pitchFamily="34" charset="0"/>
                <a:cs typeface="Tahoma" pitchFamily="34" charset="0"/>
              </a:defRPr>
            </a:lvl4pPr>
            <a:lvl5pPr>
              <a:defRPr sz="1600">
                <a:latin typeface="Tahoma" pitchFamily="34" charset="0"/>
                <a:cs typeface="Tahom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860033" y="2276872"/>
            <a:ext cx="3816424" cy="639762"/>
          </a:xfrm>
        </p:spPr>
        <p:txBody>
          <a:bodyPr anchor="b"/>
          <a:lstStyle>
            <a:lvl1pPr marL="0" indent="0">
              <a:buNone/>
              <a:defRPr sz="2400" b="1">
                <a:latin typeface="Tahoma" pitchFamily="34" charset="0"/>
                <a:cs typeface="Tahom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860032" y="2996951"/>
            <a:ext cx="3826768" cy="3168353"/>
          </a:xfrm>
        </p:spPr>
        <p:txBody>
          <a:bodyPr/>
          <a:lstStyle>
            <a:lvl1pPr>
              <a:defRPr sz="2400">
                <a:latin typeface="Tahoma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1800">
                <a:latin typeface="Tahoma" pitchFamily="34" charset="0"/>
                <a:cs typeface="Tahoma" pitchFamily="34" charset="0"/>
              </a:defRPr>
            </a:lvl3pPr>
            <a:lvl4pPr>
              <a:defRPr sz="1600">
                <a:latin typeface="Tahoma" pitchFamily="34" charset="0"/>
                <a:cs typeface="Tahoma" pitchFamily="34" charset="0"/>
              </a:defRPr>
            </a:lvl4pPr>
            <a:lvl5pPr>
              <a:defRPr sz="1600">
                <a:latin typeface="Tahoma" pitchFamily="34" charset="0"/>
                <a:cs typeface="Tahom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www.jeremie.com.pl</a:t>
            </a:r>
            <a:endParaRPr lang="pl-PL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40D00-9FBF-4A8C-B92A-DBA5055B836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00699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31640" y="1196752"/>
            <a:ext cx="7509520" cy="1143000"/>
          </a:xfrm>
        </p:spPr>
        <p:txBody>
          <a:bodyPr/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www.jeremie.com.pl</a:t>
            </a:r>
            <a:endParaRPr lang="pl-PL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3D37C-D189-4DBA-ADFB-8827D918C0F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6318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31640" y="1205880"/>
            <a:ext cx="7355160" cy="1143000"/>
          </a:xfrm>
        </p:spPr>
        <p:txBody>
          <a:bodyPr/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259632" y="2420888"/>
            <a:ext cx="3456384" cy="3705275"/>
          </a:xfrm>
        </p:spPr>
        <p:txBody>
          <a:bodyPr/>
          <a:lstStyle>
            <a:lvl1pPr>
              <a:defRPr sz="2800">
                <a:latin typeface="Tahoma" pitchFamily="34" charset="0"/>
                <a:cs typeface="Tahoma" pitchFamily="34" charset="0"/>
              </a:defRPr>
            </a:lvl1pPr>
            <a:lvl2pPr>
              <a:defRPr sz="24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1800">
                <a:latin typeface="Tahoma" pitchFamily="34" charset="0"/>
                <a:cs typeface="Tahoma" pitchFamily="34" charset="0"/>
              </a:defRPr>
            </a:lvl4pPr>
            <a:lvl5pPr>
              <a:defRPr sz="1800">
                <a:latin typeface="Tahoma" pitchFamily="34" charset="0"/>
                <a:cs typeface="Tahom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860032" y="2420888"/>
            <a:ext cx="3826768" cy="3705275"/>
          </a:xfrm>
        </p:spPr>
        <p:txBody>
          <a:bodyPr/>
          <a:lstStyle>
            <a:lvl1pPr>
              <a:defRPr sz="2800">
                <a:latin typeface="Tahoma" pitchFamily="34" charset="0"/>
                <a:cs typeface="Tahoma" pitchFamily="34" charset="0"/>
              </a:defRPr>
            </a:lvl1pPr>
            <a:lvl2pPr>
              <a:defRPr sz="24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1800">
                <a:latin typeface="Tahoma" pitchFamily="34" charset="0"/>
                <a:cs typeface="Tahoma" pitchFamily="34" charset="0"/>
              </a:defRPr>
            </a:lvl4pPr>
            <a:lvl5pPr>
              <a:defRPr sz="1800">
                <a:latin typeface="Tahoma" pitchFamily="34" charset="0"/>
                <a:cs typeface="Tahom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www.jeremie.com.pl</a:t>
            </a:r>
            <a:endParaRPr lang="pl-PL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003FD-B287-46B9-8AA9-B7F6D53DC20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19673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www.jeremie.com.pl</a:t>
            </a:r>
            <a:endParaRPr lang="pl-PL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785F8-112F-4B6E-84EE-F014C0C1116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04670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Tahoma" pitchFamily="34" charset="0"/>
                <a:cs typeface="Tahoma" pitchFamily="34" charset="0"/>
              </a:defRPr>
            </a:lvl1pPr>
            <a:lvl2pPr>
              <a:defRPr sz="2800">
                <a:latin typeface="Tahoma" pitchFamily="34" charset="0"/>
                <a:cs typeface="Tahoma" pitchFamily="34" charset="0"/>
              </a:defRPr>
            </a:lvl2pPr>
            <a:lvl3pPr>
              <a:defRPr sz="24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defRPr sz="2000">
                <a:latin typeface="Tahoma" pitchFamily="34" charset="0"/>
                <a:cs typeface="Tahoma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Tahoma" pitchFamily="34" charset="0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www.jeremie.com.pl</a:t>
            </a:r>
            <a:endParaRPr lang="pl-PL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4479A-A874-490D-8EB2-F88A8892DCA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91197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Tahoma" pitchFamily="34" charset="0"/>
                <a:cs typeface="Tahoma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Tahoma" pitchFamily="34" charset="0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www.jeremie.com.pl</a:t>
            </a:r>
            <a:endParaRPr lang="pl-PL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179E7-61B3-4228-A26C-1FC8090D644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7070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  <a:lvl2pPr>
              <a:defRPr>
                <a:latin typeface="Tahoma" pitchFamily="34" charset="0"/>
                <a:cs typeface="Tahoma" pitchFamily="34" charset="0"/>
              </a:defRPr>
            </a:lvl2pPr>
            <a:lvl3pPr>
              <a:defRPr>
                <a:latin typeface="Tahoma" pitchFamily="34" charset="0"/>
                <a:cs typeface="Tahoma" pitchFamily="34" charset="0"/>
              </a:defRPr>
            </a:lvl3pPr>
            <a:lvl4pPr>
              <a:defRPr>
                <a:latin typeface="Tahoma" pitchFamily="34" charset="0"/>
                <a:cs typeface="Tahoma" pitchFamily="34" charset="0"/>
              </a:defRPr>
            </a:lvl4pPr>
            <a:lvl5pPr>
              <a:defRPr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www.jeremie.com.pl</a:t>
            </a:r>
            <a:endParaRPr lang="pl-PL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B373D-51EB-45FB-8281-581A57F15A2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73157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  <a:lvl2pPr>
              <a:defRPr>
                <a:latin typeface="Tahoma" pitchFamily="34" charset="0"/>
                <a:cs typeface="Tahoma" pitchFamily="34" charset="0"/>
              </a:defRPr>
            </a:lvl2pPr>
            <a:lvl3pPr>
              <a:defRPr>
                <a:latin typeface="Tahoma" pitchFamily="34" charset="0"/>
                <a:cs typeface="Tahoma" pitchFamily="34" charset="0"/>
              </a:defRPr>
            </a:lvl3pPr>
            <a:lvl4pPr>
              <a:defRPr>
                <a:latin typeface="Tahoma" pitchFamily="34" charset="0"/>
                <a:cs typeface="Tahoma" pitchFamily="34" charset="0"/>
              </a:defRPr>
            </a:lvl4pPr>
            <a:lvl5pPr>
              <a:defRPr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www.jeremie.com.pl</a:t>
            </a:r>
            <a:endParaRPr lang="pl-PL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1715F-C234-4141-A5F5-68FA500446E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93877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331640" y="2130425"/>
            <a:ext cx="7344816" cy="1470025"/>
          </a:xfrm>
        </p:spPr>
        <p:txBody>
          <a:bodyPr/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31640" y="3886200"/>
            <a:ext cx="7344816" cy="838944"/>
          </a:xfrm>
        </p:spPr>
        <p:txBody>
          <a:bodyPr/>
          <a:lstStyle>
            <a:lvl1pPr marL="0" indent="0" algn="ctr">
              <a:buNone/>
              <a:defRPr>
                <a:latin typeface="Tahoma" pitchFamily="34" charset="0"/>
                <a:cs typeface="Tahoma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dirty="0" smtClean="0"/>
              <a:t>Kliknij, aby edytować styl wzorca podtytułu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dirty="0"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r>
              <a:rPr lang="pl-PL"/>
              <a:t>www.jeremie.com.pl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D27F580C-414E-4458-A9C7-02C74ECEF20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49486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03648" y="1205880"/>
            <a:ext cx="7283152" cy="1143000"/>
          </a:xfrm>
        </p:spPr>
        <p:txBody>
          <a:bodyPr/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03648" y="2564904"/>
            <a:ext cx="7283152" cy="3561259"/>
          </a:xfrm>
        </p:spPr>
        <p:txBody>
          <a:bodyPr/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  <a:lvl2pPr>
              <a:defRPr>
                <a:latin typeface="Tahoma" pitchFamily="34" charset="0"/>
                <a:cs typeface="Tahoma" pitchFamily="34" charset="0"/>
              </a:defRPr>
            </a:lvl2pPr>
            <a:lvl3pPr>
              <a:defRPr>
                <a:latin typeface="Tahoma" pitchFamily="34" charset="0"/>
                <a:cs typeface="Tahoma" pitchFamily="34" charset="0"/>
              </a:defRPr>
            </a:lvl3pPr>
            <a:lvl4pPr>
              <a:defRPr>
                <a:latin typeface="Tahoma" pitchFamily="34" charset="0"/>
                <a:cs typeface="Tahoma" pitchFamily="34" charset="0"/>
              </a:defRPr>
            </a:lvl4pPr>
            <a:lvl5pPr>
              <a:defRPr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www.jeremie.com.pl</a:t>
            </a:r>
            <a:endParaRPr lang="pl-PL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10F95E-58EA-4305-A650-8BA6373AB3A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98207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31639" y="4406900"/>
            <a:ext cx="7344817" cy="1362075"/>
          </a:xfrm>
        </p:spPr>
        <p:txBody>
          <a:bodyPr anchor="t"/>
          <a:lstStyle>
            <a:lvl1pPr algn="l">
              <a:defRPr sz="4000" b="1" cap="all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31639" y="2906713"/>
            <a:ext cx="7344817" cy="1500187"/>
          </a:xfrm>
        </p:spPr>
        <p:txBody>
          <a:bodyPr anchor="b"/>
          <a:lstStyle>
            <a:lvl1pPr marL="0" indent="0">
              <a:buNone/>
              <a:defRPr sz="2000">
                <a:latin typeface="Tahoma" pitchFamily="34" charset="0"/>
                <a:cs typeface="Tahoma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www.jeremie.com.pl</a:t>
            </a:r>
            <a:endParaRPr lang="pl-PL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96F94-0854-49E8-B981-98D7277A4C2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67284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31640" y="1205880"/>
            <a:ext cx="7355160" cy="1143000"/>
          </a:xfrm>
        </p:spPr>
        <p:txBody>
          <a:bodyPr/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259632" y="2420888"/>
            <a:ext cx="3456384" cy="3705275"/>
          </a:xfrm>
        </p:spPr>
        <p:txBody>
          <a:bodyPr/>
          <a:lstStyle>
            <a:lvl1pPr>
              <a:defRPr sz="2800">
                <a:latin typeface="Tahoma" pitchFamily="34" charset="0"/>
                <a:cs typeface="Tahoma" pitchFamily="34" charset="0"/>
              </a:defRPr>
            </a:lvl1pPr>
            <a:lvl2pPr>
              <a:defRPr sz="24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1800">
                <a:latin typeface="Tahoma" pitchFamily="34" charset="0"/>
                <a:cs typeface="Tahoma" pitchFamily="34" charset="0"/>
              </a:defRPr>
            </a:lvl4pPr>
            <a:lvl5pPr>
              <a:defRPr sz="1800">
                <a:latin typeface="Tahoma" pitchFamily="34" charset="0"/>
                <a:cs typeface="Tahom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860032" y="2420888"/>
            <a:ext cx="3826768" cy="3705275"/>
          </a:xfrm>
        </p:spPr>
        <p:txBody>
          <a:bodyPr/>
          <a:lstStyle>
            <a:lvl1pPr>
              <a:defRPr sz="2800">
                <a:latin typeface="Tahoma" pitchFamily="34" charset="0"/>
                <a:cs typeface="Tahoma" pitchFamily="34" charset="0"/>
              </a:defRPr>
            </a:lvl1pPr>
            <a:lvl2pPr>
              <a:defRPr sz="24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1800">
                <a:latin typeface="Tahoma" pitchFamily="34" charset="0"/>
                <a:cs typeface="Tahoma" pitchFamily="34" charset="0"/>
              </a:defRPr>
            </a:lvl4pPr>
            <a:lvl5pPr>
              <a:defRPr sz="1800">
                <a:latin typeface="Tahoma" pitchFamily="34" charset="0"/>
                <a:cs typeface="Tahom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www.jeremie.com.pl</a:t>
            </a:r>
            <a:endParaRPr lang="pl-PL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AA6E1-BA45-42CD-9203-8096F4C9B53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15677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87624" y="1061864"/>
            <a:ext cx="7499176" cy="1143000"/>
          </a:xfrm>
        </p:spPr>
        <p:txBody>
          <a:bodyPr/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187624" y="2285182"/>
            <a:ext cx="3600400" cy="639762"/>
          </a:xfrm>
        </p:spPr>
        <p:txBody>
          <a:bodyPr anchor="b"/>
          <a:lstStyle>
            <a:lvl1pPr marL="0" indent="0">
              <a:buNone/>
              <a:defRPr sz="2400" b="1">
                <a:latin typeface="Tahoma" pitchFamily="34" charset="0"/>
                <a:cs typeface="Tahom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187624" y="2996951"/>
            <a:ext cx="3600400" cy="3168353"/>
          </a:xfrm>
        </p:spPr>
        <p:txBody>
          <a:bodyPr/>
          <a:lstStyle>
            <a:lvl1pPr>
              <a:defRPr sz="2400">
                <a:latin typeface="Tahoma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1800">
                <a:latin typeface="Tahoma" pitchFamily="34" charset="0"/>
                <a:cs typeface="Tahoma" pitchFamily="34" charset="0"/>
              </a:defRPr>
            </a:lvl3pPr>
            <a:lvl4pPr>
              <a:defRPr sz="1600">
                <a:latin typeface="Tahoma" pitchFamily="34" charset="0"/>
                <a:cs typeface="Tahoma" pitchFamily="34" charset="0"/>
              </a:defRPr>
            </a:lvl4pPr>
            <a:lvl5pPr>
              <a:defRPr sz="1600">
                <a:latin typeface="Tahoma" pitchFamily="34" charset="0"/>
                <a:cs typeface="Tahom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860033" y="2276872"/>
            <a:ext cx="3816424" cy="639762"/>
          </a:xfrm>
        </p:spPr>
        <p:txBody>
          <a:bodyPr anchor="b"/>
          <a:lstStyle>
            <a:lvl1pPr marL="0" indent="0">
              <a:buNone/>
              <a:defRPr sz="2400" b="1">
                <a:latin typeface="Tahoma" pitchFamily="34" charset="0"/>
                <a:cs typeface="Tahom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860032" y="2996951"/>
            <a:ext cx="3826768" cy="3168353"/>
          </a:xfrm>
        </p:spPr>
        <p:txBody>
          <a:bodyPr/>
          <a:lstStyle>
            <a:lvl1pPr>
              <a:defRPr sz="2400">
                <a:latin typeface="Tahoma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1800">
                <a:latin typeface="Tahoma" pitchFamily="34" charset="0"/>
                <a:cs typeface="Tahoma" pitchFamily="34" charset="0"/>
              </a:defRPr>
            </a:lvl3pPr>
            <a:lvl4pPr>
              <a:defRPr sz="1600">
                <a:latin typeface="Tahoma" pitchFamily="34" charset="0"/>
                <a:cs typeface="Tahoma" pitchFamily="34" charset="0"/>
              </a:defRPr>
            </a:lvl4pPr>
            <a:lvl5pPr>
              <a:defRPr sz="1600">
                <a:latin typeface="Tahoma" pitchFamily="34" charset="0"/>
                <a:cs typeface="Tahom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www.jeremie.com.pl</a:t>
            </a:r>
            <a:endParaRPr lang="pl-PL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8BDD32-5BF2-4FE7-967D-7AB47A5CC95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5145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87624" y="1061864"/>
            <a:ext cx="7499176" cy="1143000"/>
          </a:xfrm>
        </p:spPr>
        <p:txBody>
          <a:bodyPr/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187624" y="2285182"/>
            <a:ext cx="3600400" cy="639762"/>
          </a:xfrm>
        </p:spPr>
        <p:txBody>
          <a:bodyPr anchor="b"/>
          <a:lstStyle>
            <a:lvl1pPr marL="0" indent="0">
              <a:buNone/>
              <a:defRPr sz="2400" b="1">
                <a:latin typeface="Tahoma" pitchFamily="34" charset="0"/>
                <a:cs typeface="Tahom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187624" y="2996951"/>
            <a:ext cx="3600400" cy="3168353"/>
          </a:xfrm>
        </p:spPr>
        <p:txBody>
          <a:bodyPr/>
          <a:lstStyle>
            <a:lvl1pPr>
              <a:defRPr sz="2400">
                <a:latin typeface="Tahoma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1800">
                <a:latin typeface="Tahoma" pitchFamily="34" charset="0"/>
                <a:cs typeface="Tahoma" pitchFamily="34" charset="0"/>
              </a:defRPr>
            </a:lvl3pPr>
            <a:lvl4pPr>
              <a:defRPr sz="1600">
                <a:latin typeface="Tahoma" pitchFamily="34" charset="0"/>
                <a:cs typeface="Tahoma" pitchFamily="34" charset="0"/>
              </a:defRPr>
            </a:lvl4pPr>
            <a:lvl5pPr>
              <a:defRPr sz="1600">
                <a:latin typeface="Tahoma" pitchFamily="34" charset="0"/>
                <a:cs typeface="Tahom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860033" y="2276872"/>
            <a:ext cx="3816424" cy="639762"/>
          </a:xfrm>
        </p:spPr>
        <p:txBody>
          <a:bodyPr anchor="b"/>
          <a:lstStyle>
            <a:lvl1pPr marL="0" indent="0">
              <a:buNone/>
              <a:defRPr sz="2400" b="1">
                <a:latin typeface="Tahoma" pitchFamily="34" charset="0"/>
                <a:cs typeface="Tahom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860032" y="2996951"/>
            <a:ext cx="3826768" cy="3168353"/>
          </a:xfrm>
        </p:spPr>
        <p:txBody>
          <a:bodyPr/>
          <a:lstStyle>
            <a:lvl1pPr>
              <a:defRPr sz="2400">
                <a:latin typeface="Tahoma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1800">
                <a:latin typeface="Tahoma" pitchFamily="34" charset="0"/>
                <a:cs typeface="Tahoma" pitchFamily="34" charset="0"/>
              </a:defRPr>
            </a:lvl3pPr>
            <a:lvl4pPr>
              <a:defRPr sz="1600">
                <a:latin typeface="Tahoma" pitchFamily="34" charset="0"/>
                <a:cs typeface="Tahoma" pitchFamily="34" charset="0"/>
              </a:defRPr>
            </a:lvl4pPr>
            <a:lvl5pPr>
              <a:defRPr sz="1600">
                <a:latin typeface="Tahoma" pitchFamily="34" charset="0"/>
                <a:cs typeface="Tahom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www.jeremie.com.pl</a:t>
            </a:r>
            <a:endParaRPr lang="pl-PL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DA7E2-9630-44F5-98A0-1979E2EA242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83767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31640" y="1196752"/>
            <a:ext cx="7509520" cy="1143000"/>
          </a:xfrm>
        </p:spPr>
        <p:txBody>
          <a:bodyPr/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www.jeremie.com.pl</a:t>
            </a:r>
            <a:endParaRPr lang="pl-PL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E9C06-2B65-4C8D-990A-52551BCB9A6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05190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www.jeremie.com.pl</a:t>
            </a:r>
            <a:endParaRPr lang="pl-PL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50A30-FA54-45D1-96E8-7FC9630E4F7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14080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Tahoma" pitchFamily="34" charset="0"/>
                <a:cs typeface="Tahoma" pitchFamily="34" charset="0"/>
              </a:defRPr>
            </a:lvl1pPr>
            <a:lvl2pPr>
              <a:defRPr sz="2800">
                <a:latin typeface="Tahoma" pitchFamily="34" charset="0"/>
                <a:cs typeface="Tahoma" pitchFamily="34" charset="0"/>
              </a:defRPr>
            </a:lvl2pPr>
            <a:lvl3pPr>
              <a:defRPr sz="24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defRPr sz="2000">
                <a:latin typeface="Tahoma" pitchFamily="34" charset="0"/>
                <a:cs typeface="Tahoma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Tahoma" pitchFamily="34" charset="0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www.jeremie.com.pl</a:t>
            </a:r>
            <a:endParaRPr lang="pl-PL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9D025-E274-452B-8404-01CB33F7173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343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Tahoma" pitchFamily="34" charset="0"/>
                <a:cs typeface="Tahoma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Tahoma" pitchFamily="34" charset="0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www.jeremie.com.pl</a:t>
            </a:r>
            <a:endParaRPr lang="pl-PL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B464B-14F7-405E-A154-2B4566553C1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78981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  <a:lvl2pPr>
              <a:defRPr>
                <a:latin typeface="Tahoma" pitchFamily="34" charset="0"/>
                <a:cs typeface="Tahoma" pitchFamily="34" charset="0"/>
              </a:defRPr>
            </a:lvl2pPr>
            <a:lvl3pPr>
              <a:defRPr>
                <a:latin typeface="Tahoma" pitchFamily="34" charset="0"/>
                <a:cs typeface="Tahoma" pitchFamily="34" charset="0"/>
              </a:defRPr>
            </a:lvl3pPr>
            <a:lvl4pPr>
              <a:defRPr>
                <a:latin typeface="Tahoma" pitchFamily="34" charset="0"/>
                <a:cs typeface="Tahoma" pitchFamily="34" charset="0"/>
              </a:defRPr>
            </a:lvl4pPr>
            <a:lvl5pPr>
              <a:defRPr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www.jeremie.com.pl</a:t>
            </a:r>
            <a:endParaRPr lang="pl-PL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D381D-F0CC-4A6B-B824-300FB278D13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40599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  <a:lvl2pPr>
              <a:defRPr>
                <a:latin typeface="Tahoma" pitchFamily="34" charset="0"/>
                <a:cs typeface="Tahoma" pitchFamily="34" charset="0"/>
              </a:defRPr>
            </a:lvl2pPr>
            <a:lvl3pPr>
              <a:defRPr>
                <a:latin typeface="Tahoma" pitchFamily="34" charset="0"/>
                <a:cs typeface="Tahoma" pitchFamily="34" charset="0"/>
              </a:defRPr>
            </a:lvl3pPr>
            <a:lvl4pPr>
              <a:defRPr>
                <a:latin typeface="Tahoma" pitchFamily="34" charset="0"/>
                <a:cs typeface="Tahoma" pitchFamily="34" charset="0"/>
              </a:defRPr>
            </a:lvl4pPr>
            <a:lvl5pPr>
              <a:defRPr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www.jeremie.com.pl</a:t>
            </a:r>
            <a:endParaRPr lang="pl-PL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689D2-117A-4C4A-91A3-72D87B99339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95297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331640" y="2130425"/>
            <a:ext cx="7344816" cy="1470025"/>
          </a:xfrm>
        </p:spPr>
        <p:txBody>
          <a:bodyPr/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31640" y="3886200"/>
            <a:ext cx="7344816" cy="838944"/>
          </a:xfrm>
        </p:spPr>
        <p:txBody>
          <a:bodyPr/>
          <a:lstStyle>
            <a:lvl1pPr marL="0" indent="0" algn="ctr">
              <a:buNone/>
              <a:defRPr>
                <a:latin typeface="Tahoma" pitchFamily="34" charset="0"/>
                <a:cs typeface="Tahoma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dirty="0" smtClean="0"/>
              <a:t>Kliknij, aby edytować styl wzorca podtytułu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dirty="0"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r>
              <a:rPr lang="pl-PL"/>
              <a:t>www.jeremie.com.pl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A4661751-0643-44D3-B789-1C3F963293B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97816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03648" y="1205880"/>
            <a:ext cx="7283152" cy="1143000"/>
          </a:xfrm>
        </p:spPr>
        <p:txBody>
          <a:bodyPr/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03648" y="2564904"/>
            <a:ext cx="7283152" cy="3561259"/>
          </a:xfrm>
        </p:spPr>
        <p:txBody>
          <a:bodyPr/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  <a:lvl2pPr>
              <a:defRPr>
                <a:latin typeface="Tahoma" pitchFamily="34" charset="0"/>
                <a:cs typeface="Tahoma" pitchFamily="34" charset="0"/>
              </a:defRPr>
            </a:lvl2pPr>
            <a:lvl3pPr>
              <a:defRPr>
                <a:latin typeface="Tahoma" pitchFamily="34" charset="0"/>
                <a:cs typeface="Tahoma" pitchFamily="34" charset="0"/>
              </a:defRPr>
            </a:lvl3pPr>
            <a:lvl4pPr>
              <a:defRPr>
                <a:latin typeface="Tahoma" pitchFamily="34" charset="0"/>
                <a:cs typeface="Tahoma" pitchFamily="34" charset="0"/>
              </a:defRPr>
            </a:lvl4pPr>
            <a:lvl5pPr>
              <a:defRPr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www.jeremie.com.pl</a:t>
            </a:r>
            <a:endParaRPr lang="pl-PL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38A70-3759-433E-A44D-28B43225944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37108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31639" y="4406900"/>
            <a:ext cx="7344817" cy="1362075"/>
          </a:xfrm>
        </p:spPr>
        <p:txBody>
          <a:bodyPr anchor="t"/>
          <a:lstStyle>
            <a:lvl1pPr algn="l">
              <a:defRPr sz="4000" b="1" cap="all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31639" y="2906713"/>
            <a:ext cx="7344817" cy="1500187"/>
          </a:xfrm>
        </p:spPr>
        <p:txBody>
          <a:bodyPr anchor="b"/>
          <a:lstStyle>
            <a:lvl1pPr marL="0" indent="0">
              <a:buNone/>
              <a:defRPr sz="2000">
                <a:latin typeface="Tahoma" pitchFamily="34" charset="0"/>
                <a:cs typeface="Tahoma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www.jeremie.com.pl</a:t>
            </a:r>
            <a:endParaRPr lang="pl-PL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2C657-8F8F-41C3-A669-746F3FD67F1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945788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31640" y="1205880"/>
            <a:ext cx="7355160" cy="1143000"/>
          </a:xfrm>
        </p:spPr>
        <p:txBody>
          <a:bodyPr/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259632" y="2420888"/>
            <a:ext cx="3456384" cy="3705275"/>
          </a:xfrm>
        </p:spPr>
        <p:txBody>
          <a:bodyPr/>
          <a:lstStyle>
            <a:lvl1pPr>
              <a:defRPr sz="2800">
                <a:latin typeface="Tahoma" pitchFamily="34" charset="0"/>
                <a:cs typeface="Tahoma" pitchFamily="34" charset="0"/>
              </a:defRPr>
            </a:lvl1pPr>
            <a:lvl2pPr>
              <a:defRPr sz="24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1800">
                <a:latin typeface="Tahoma" pitchFamily="34" charset="0"/>
                <a:cs typeface="Tahoma" pitchFamily="34" charset="0"/>
              </a:defRPr>
            </a:lvl4pPr>
            <a:lvl5pPr>
              <a:defRPr sz="1800">
                <a:latin typeface="Tahoma" pitchFamily="34" charset="0"/>
                <a:cs typeface="Tahom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860032" y="2420888"/>
            <a:ext cx="3826768" cy="3705275"/>
          </a:xfrm>
        </p:spPr>
        <p:txBody>
          <a:bodyPr/>
          <a:lstStyle>
            <a:lvl1pPr>
              <a:defRPr sz="2800">
                <a:latin typeface="Tahoma" pitchFamily="34" charset="0"/>
                <a:cs typeface="Tahoma" pitchFamily="34" charset="0"/>
              </a:defRPr>
            </a:lvl1pPr>
            <a:lvl2pPr>
              <a:defRPr sz="24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1800">
                <a:latin typeface="Tahoma" pitchFamily="34" charset="0"/>
                <a:cs typeface="Tahoma" pitchFamily="34" charset="0"/>
              </a:defRPr>
            </a:lvl4pPr>
            <a:lvl5pPr>
              <a:defRPr sz="1800">
                <a:latin typeface="Tahoma" pitchFamily="34" charset="0"/>
                <a:cs typeface="Tahom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www.jeremie.com.pl</a:t>
            </a:r>
            <a:endParaRPr lang="pl-PL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AD96B-E82B-4EB5-B87C-E785CE1E9BC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8576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31640" y="1196752"/>
            <a:ext cx="7509520" cy="1143000"/>
          </a:xfrm>
        </p:spPr>
        <p:txBody>
          <a:bodyPr/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www.jeremie.com.pl</a:t>
            </a:r>
            <a:endParaRPr lang="pl-PL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A95FC-C769-491B-B527-D943AAE2DCD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633150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87624" y="1061864"/>
            <a:ext cx="7499176" cy="1143000"/>
          </a:xfrm>
        </p:spPr>
        <p:txBody>
          <a:bodyPr/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187624" y="2285182"/>
            <a:ext cx="3600400" cy="639762"/>
          </a:xfrm>
        </p:spPr>
        <p:txBody>
          <a:bodyPr anchor="b"/>
          <a:lstStyle>
            <a:lvl1pPr marL="0" indent="0">
              <a:buNone/>
              <a:defRPr sz="2400" b="1">
                <a:latin typeface="Tahoma" pitchFamily="34" charset="0"/>
                <a:cs typeface="Tahom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187624" y="2996951"/>
            <a:ext cx="3600400" cy="3168353"/>
          </a:xfrm>
        </p:spPr>
        <p:txBody>
          <a:bodyPr/>
          <a:lstStyle>
            <a:lvl1pPr>
              <a:defRPr sz="2400">
                <a:latin typeface="Tahoma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1800">
                <a:latin typeface="Tahoma" pitchFamily="34" charset="0"/>
                <a:cs typeface="Tahoma" pitchFamily="34" charset="0"/>
              </a:defRPr>
            </a:lvl3pPr>
            <a:lvl4pPr>
              <a:defRPr sz="1600">
                <a:latin typeface="Tahoma" pitchFamily="34" charset="0"/>
                <a:cs typeface="Tahoma" pitchFamily="34" charset="0"/>
              </a:defRPr>
            </a:lvl4pPr>
            <a:lvl5pPr>
              <a:defRPr sz="1600">
                <a:latin typeface="Tahoma" pitchFamily="34" charset="0"/>
                <a:cs typeface="Tahom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860033" y="2276872"/>
            <a:ext cx="3816424" cy="639762"/>
          </a:xfrm>
        </p:spPr>
        <p:txBody>
          <a:bodyPr anchor="b"/>
          <a:lstStyle>
            <a:lvl1pPr marL="0" indent="0">
              <a:buNone/>
              <a:defRPr sz="2400" b="1">
                <a:latin typeface="Tahoma" pitchFamily="34" charset="0"/>
                <a:cs typeface="Tahom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860032" y="2996951"/>
            <a:ext cx="3826768" cy="3168353"/>
          </a:xfrm>
        </p:spPr>
        <p:txBody>
          <a:bodyPr/>
          <a:lstStyle>
            <a:lvl1pPr>
              <a:defRPr sz="2400">
                <a:latin typeface="Tahoma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1800">
                <a:latin typeface="Tahoma" pitchFamily="34" charset="0"/>
                <a:cs typeface="Tahoma" pitchFamily="34" charset="0"/>
              </a:defRPr>
            </a:lvl3pPr>
            <a:lvl4pPr>
              <a:defRPr sz="1600">
                <a:latin typeface="Tahoma" pitchFamily="34" charset="0"/>
                <a:cs typeface="Tahoma" pitchFamily="34" charset="0"/>
              </a:defRPr>
            </a:lvl4pPr>
            <a:lvl5pPr>
              <a:defRPr sz="1600">
                <a:latin typeface="Tahoma" pitchFamily="34" charset="0"/>
                <a:cs typeface="Tahom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www.jeremie.com.pl</a:t>
            </a:r>
            <a:endParaRPr lang="pl-PL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189F4-C2A4-46A3-B3F7-C7EE61662C7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581123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31640" y="1196752"/>
            <a:ext cx="7509520" cy="1143000"/>
          </a:xfrm>
        </p:spPr>
        <p:txBody>
          <a:bodyPr/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www.jeremie.com.pl</a:t>
            </a:r>
            <a:endParaRPr lang="pl-PL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F2343-B365-4C0E-9F2F-134091890BC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01499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www.jeremie.com.pl</a:t>
            </a:r>
            <a:endParaRPr lang="pl-PL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484F3-F35F-4864-8AEE-867BD7124CE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630885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Tahoma" pitchFamily="34" charset="0"/>
                <a:cs typeface="Tahoma" pitchFamily="34" charset="0"/>
              </a:defRPr>
            </a:lvl1pPr>
            <a:lvl2pPr>
              <a:defRPr sz="2800">
                <a:latin typeface="Tahoma" pitchFamily="34" charset="0"/>
                <a:cs typeface="Tahoma" pitchFamily="34" charset="0"/>
              </a:defRPr>
            </a:lvl2pPr>
            <a:lvl3pPr>
              <a:defRPr sz="24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defRPr sz="2000">
                <a:latin typeface="Tahoma" pitchFamily="34" charset="0"/>
                <a:cs typeface="Tahoma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Tahoma" pitchFamily="34" charset="0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www.jeremie.com.pl</a:t>
            </a:r>
            <a:endParaRPr lang="pl-PL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9C108-B4AC-43E5-A0BB-9A2452C8EF7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161930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Tahoma" pitchFamily="34" charset="0"/>
                <a:cs typeface="Tahoma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Tahoma" pitchFamily="34" charset="0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www.jeremie.com.pl</a:t>
            </a:r>
            <a:endParaRPr lang="pl-PL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3C5CB-1B9C-4C08-8A92-3F46471EE83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272558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  <a:lvl2pPr>
              <a:defRPr>
                <a:latin typeface="Tahoma" pitchFamily="34" charset="0"/>
                <a:cs typeface="Tahoma" pitchFamily="34" charset="0"/>
              </a:defRPr>
            </a:lvl2pPr>
            <a:lvl3pPr>
              <a:defRPr>
                <a:latin typeface="Tahoma" pitchFamily="34" charset="0"/>
                <a:cs typeface="Tahoma" pitchFamily="34" charset="0"/>
              </a:defRPr>
            </a:lvl3pPr>
            <a:lvl4pPr>
              <a:defRPr>
                <a:latin typeface="Tahoma" pitchFamily="34" charset="0"/>
                <a:cs typeface="Tahoma" pitchFamily="34" charset="0"/>
              </a:defRPr>
            </a:lvl4pPr>
            <a:lvl5pPr>
              <a:defRPr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www.jeremie.com.pl</a:t>
            </a:r>
            <a:endParaRPr lang="pl-PL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BAA56-2B84-4EFE-8A83-CB415F35446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69378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  <a:lvl2pPr>
              <a:defRPr>
                <a:latin typeface="Tahoma" pitchFamily="34" charset="0"/>
                <a:cs typeface="Tahoma" pitchFamily="34" charset="0"/>
              </a:defRPr>
            </a:lvl2pPr>
            <a:lvl3pPr>
              <a:defRPr>
                <a:latin typeface="Tahoma" pitchFamily="34" charset="0"/>
                <a:cs typeface="Tahoma" pitchFamily="34" charset="0"/>
              </a:defRPr>
            </a:lvl3pPr>
            <a:lvl4pPr>
              <a:defRPr>
                <a:latin typeface="Tahoma" pitchFamily="34" charset="0"/>
                <a:cs typeface="Tahoma" pitchFamily="34" charset="0"/>
              </a:defRPr>
            </a:lvl4pPr>
            <a:lvl5pPr>
              <a:defRPr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www.jeremie.com.pl</a:t>
            </a:r>
            <a:endParaRPr lang="pl-PL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929B8-DF4F-4D13-995B-AC47E87ADD1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504841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www.jeremie.com.pl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85005-B389-4FBD-85EE-73C8DE6DCCB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404276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061864"/>
            <a:ext cx="8229600" cy="504000"/>
          </a:xfrm>
        </p:spPr>
        <p:txBody>
          <a:bodyPr/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680000"/>
          </a:xfrm>
        </p:spPr>
        <p:txBody>
          <a:bodyPr/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  <a:lvl2pPr>
              <a:defRPr>
                <a:latin typeface="Tahoma" pitchFamily="34" charset="0"/>
                <a:cs typeface="Tahoma" pitchFamily="34" charset="0"/>
              </a:defRPr>
            </a:lvl2pPr>
            <a:lvl3pPr>
              <a:defRPr>
                <a:latin typeface="Tahoma" pitchFamily="34" charset="0"/>
                <a:cs typeface="Tahoma" pitchFamily="34" charset="0"/>
              </a:defRPr>
            </a:lvl3pPr>
            <a:lvl4pPr>
              <a:defRPr>
                <a:latin typeface="Tahoma" pitchFamily="34" charset="0"/>
                <a:cs typeface="Tahoma" pitchFamily="34" charset="0"/>
              </a:defRPr>
            </a:lvl4pPr>
            <a:lvl5pPr>
              <a:defRPr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www.jeremie.com.pl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393A3-66E4-42A5-AB76-A58859246E7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275952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Tahoma" pitchFamily="34" charset="0"/>
                <a:cs typeface="Tahom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www.jeremie.com.pl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B88D9-A1A4-414C-834D-96B111674FB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3513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www.jeremie.com.pl</a:t>
            </a:r>
            <a:endParaRPr lang="pl-PL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04BFC-BB26-4389-81B7-12F33FD4A84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66408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504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2420888"/>
            <a:ext cx="4038600" cy="37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2420888"/>
            <a:ext cx="4038600" cy="37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www.jeremie.com.pl</a:t>
            </a:r>
            <a:endParaRPr lang="pl-PL" dirty="0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5BC92-54B2-4F9F-BBC7-53ABF7CB8F3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990391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504000"/>
          </a:xfrm>
        </p:spPr>
        <p:txBody>
          <a:bodyPr/>
          <a:lstStyle>
            <a:lvl1pPr>
              <a:defRPr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28800"/>
            <a:ext cx="4040188" cy="86409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564904"/>
            <a:ext cx="4040188" cy="36724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628800"/>
            <a:ext cx="4041775" cy="86409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64904"/>
            <a:ext cx="4041775" cy="36724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www.jeremie.com.pl</a:t>
            </a:r>
            <a:endParaRPr lang="pl-PL" dirty="0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2777D-B389-49F3-AA4A-1BF3377864D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491273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504000"/>
          </a:xfrm>
        </p:spPr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www.jeremie.com.pl</a:t>
            </a:r>
            <a:endParaRPr lang="pl-PL" dirty="0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177D9-D0FC-4C06-9A19-E66DDAA02B3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329843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www.jeremie.com.pl</a:t>
            </a:r>
            <a:endParaRPr lang="pl-PL" dirty="0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6AB09-1682-4784-B69B-6E8F5BC396D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532921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3008313" cy="129614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1196752"/>
            <a:ext cx="5111750" cy="49294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2564904"/>
            <a:ext cx="3008313" cy="356125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www.jeremie.com.pl</a:t>
            </a:r>
            <a:endParaRPr lang="pl-PL" dirty="0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724A4-8A00-44B2-91CE-A0C1FE6D550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734133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1268759"/>
            <a:ext cx="5486400" cy="345881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www.jeremie.com.pl</a:t>
            </a:r>
            <a:endParaRPr lang="pl-PL" dirty="0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B553C-C3D3-4267-82AB-8B8A84B7909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557294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504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700808"/>
            <a:ext cx="8229600" cy="442535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www.jeremie.com.pl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82CE5-CBE6-4477-95F9-DFC1899F8E1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597928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124744"/>
            <a:ext cx="2057400" cy="5001419"/>
          </a:xfrm>
        </p:spPr>
        <p:txBody>
          <a:bodyPr vert="eaVert"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124744"/>
            <a:ext cx="6019800" cy="500141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www.jeremie.com.pl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CB812-5B59-4E2E-A7F4-BE3DFF28C91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364101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504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www.jeremie.com.pl</a:t>
            </a:r>
            <a:endParaRPr lang="pl-PL" dirty="0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25250-A509-4EA9-BA41-A23759410C2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742052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www.jeremie.com.pl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DEED6-3B93-4A5F-82F2-EC66D2C43C2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8963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Tahoma" pitchFamily="34" charset="0"/>
                <a:cs typeface="Tahoma" pitchFamily="34" charset="0"/>
              </a:defRPr>
            </a:lvl1pPr>
            <a:lvl2pPr>
              <a:defRPr sz="2800">
                <a:latin typeface="Tahoma" pitchFamily="34" charset="0"/>
                <a:cs typeface="Tahoma" pitchFamily="34" charset="0"/>
              </a:defRPr>
            </a:lvl2pPr>
            <a:lvl3pPr>
              <a:defRPr sz="24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defRPr sz="2000">
                <a:latin typeface="Tahoma" pitchFamily="34" charset="0"/>
                <a:cs typeface="Tahoma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Tahoma" pitchFamily="34" charset="0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www.jeremie.com.pl</a:t>
            </a:r>
            <a:endParaRPr lang="pl-PL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FDC96-9EF5-4973-8E5C-A163F34CC79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492245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061864"/>
            <a:ext cx="8229600" cy="504000"/>
          </a:xfrm>
        </p:spPr>
        <p:txBody>
          <a:bodyPr/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67940"/>
            <a:ext cx="8229600" cy="4680000"/>
          </a:xfrm>
        </p:spPr>
        <p:txBody>
          <a:bodyPr/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  <a:lvl2pPr>
              <a:defRPr>
                <a:latin typeface="Tahoma" pitchFamily="34" charset="0"/>
                <a:cs typeface="Tahoma" pitchFamily="34" charset="0"/>
              </a:defRPr>
            </a:lvl2pPr>
            <a:lvl3pPr>
              <a:defRPr>
                <a:latin typeface="Tahoma" pitchFamily="34" charset="0"/>
                <a:cs typeface="Tahoma" pitchFamily="34" charset="0"/>
              </a:defRPr>
            </a:lvl3pPr>
            <a:lvl4pPr>
              <a:defRPr>
                <a:latin typeface="Tahoma" pitchFamily="34" charset="0"/>
                <a:cs typeface="Tahoma" pitchFamily="34" charset="0"/>
              </a:defRPr>
            </a:lvl4pPr>
            <a:lvl5pPr>
              <a:defRPr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www.jeremie.com.pl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A125D-BD5D-4408-8B24-6235858FA90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752368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Tahoma" pitchFamily="34" charset="0"/>
                <a:cs typeface="Tahom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www.jeremie.com.pl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D4C59-87BA-491E-B356-442D32895F9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714938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33872"/>
            <a:ext cx="8229600" cy="504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2420888"/>
            <a:ext cx="4038600" cy="37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2420888"/>
            <a:ext cx="4038600" cy="37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www.jeremie.com.pl</a:t>
            </a:r>
            <a:endParaRPr lang="pl-PL" dirty="0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FF84E-D32E-4133-B3A0-DDA6C6570D4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658345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33872"/>
            <a:ext cx="8229600" cy="504000"/>
          </a:xfrm>
        </p:spPr>
        <p:txBody>
          <a:bodyPr/>
          <a:lstStyle>
            <a:lvl1pPr>
              <a:defRPr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235719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3068960"/>
            <a:ext cx="4040188" cy="3168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235719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3068960"/>
            <a:ext cx="4041775" cy="3168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www.jeremie.com.pl</a:t>
            </a:r>
            <a:endParaRPr lang="pl-PL" dirty="0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69CC8-8C73-4650-9E8D-8F604C48597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198059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33872"/>
            <a:ext cx="8229600" cy="504000"/>
          </a:xfrm>
        </p:spPr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www.jeremie.com.pl</a:t>
            </a:r>
            <a:endParaRPr lang="pl-PL" dirty="0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116AC-9FBF-4405-92B8-40EC1E2E2DF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926486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www.jeremie.com.pl</a:t>
            </a:r>
            <a:endParaRPr lang="pl-PL" dirty="0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90ADB-6681-44F0-8DA0-CB0DA2A36C3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441077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3008313" cy="129614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1196752"/>
            <a:ext cx="5111750" cy="49294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2564904"/>
            <a:ext cx="3008313" cy="356125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www.jeremie.com.pl</a:t>
            </a:r>
            <a:endParaRPr lang="pl-PL" dirty="0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59B45-F225-4B1B-9E23-378D307045E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479127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1268759"/>
            <a:ext cx="5486400" cy="345881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www.jeremie.com.pl</a:t>
            </a:r>
            <a:endParaRPr lang="pl-PL" dirty="0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94A2D-8AC2-4BE1-87FA-982C9CB6115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176220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33872"/>
            <a:ext cx="8229600" cy="504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348880"/>
            <a:ext cx="8229600" cy="3777283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www.jeremie.com.pl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180FD-C056-4068-B779-0CE6CD2D648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368671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124744"/>
            <a:ext cx="2057400" cy="5001419"/>
          </a:xfrm>
        </p:spPr>
        <p:txBody>
          <a:bodyPr vert="eaVert"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124744"/>
            <a:ext cx="6019800" cy="500141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www.jeremie.com.pl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666B6-3C43-4089-AD86-F1A8C69FCFF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5803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Tahoma" pitchFamily="34" charset="0"/>
                <a:cs typeface="Tahoma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Tahoma" pitchFamily="34" charset="0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www.jeremie.com.pl</a:t>
            </a:r>
            <a:endParaRPr lang="pl-PL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FDE01-CEA5-48F0-932D-F60CDE168BE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111156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504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www.jeremie.com.pl</a:t>
            </a:r>
            <a:endParaRPr lang="pl-PL" dirty="0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DD449-BCFB-411C-AA63-9020F626E61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307153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www.jeremie.com.pl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74D2C-5769-418E-9898-7BBEEE2FD12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162867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061864"/>
            <a:ext cx="8229600" cy="504000"/>
          </a:xfrm>
        </p:spPr>
        <p:txBody>
          <a:bodyPr/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67940"/>
            <a:ext cx="8229600" cy="4680000"/>
          </a:xfrm>
        </p:spPr>
        <p:txBody>
          <a:bodyPr/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  <a:lvl2pPr>
              <a:defRPr>
                <a:latin typeface="Tahoma" pitchFamily="34" charset="0"/>
                <a:cs typeface="Tahoma" pitchFamily="34" charset="0"/>
              </a:defRPr>
            </a:lvl2pPr>
            <a:lvl3pPr>
              <a:defRPr>
                <a:latin typeface="Tahoma" pitchFamily="34" charset="0"/>
                <a:cs typeface="Tahoma" pitchFamily="34" charset="0"/>
              </a:defRPr>
            </a:lvl3pPr>
            <a:lvl4pPr>
              <a:defRPr>
                <a:latin typeface="Tahoma" pitchFamily="34" charset="0"/>
                <a:cs typeface="Tahoma" pitchFamily="34" charset="0"/>
              </a:defRPr>
            </a:lvl4pPr>
            <a:lvl5pPr>
              <a:defRPr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www.jeremie.com.pl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63821-096E-42C0-B8D3-450BD911EA1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152626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Tahoma" pitchFamily="34" charset="0"/>
                <a:cs typeface="Tahom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www.jeremie.com.pl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88E58-EED9-45A2-85C1-9A28CB8EE60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974306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33872"/>
            <a:ext cx="8229600" cy="504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2420888"/>
            <a:ext cx="4038600" cy="37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2420888"/>
            <a:ext cx="4038600" cy="37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www.jeremie.com.pl</a:t>
            </a:r>
            <a:endParaRPr lang="pl-PL" dirty="0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E4F14-D310-44A5-89C7-D0E98D14E8C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237455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33872"/>
            <a:ext cx="8229600" cy="504000"/>
          </a:xfrm>
        </p:spPr>
        <p:txBody>
          <a:bodyPr/>
          <a:lstStyle>
            <a:lvl1pPr>
              <a:defRPr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235719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3068960"/>
            <a:ext cx="4040188" cy="3168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235719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3068960"/>
            <a:ext cx="4041775" cy="3168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www.jeremie.com.pl</a:t>
            </a:r>
            <a:endParaRPr lang="pl-PL" dirty="0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5D0FC-714F-4D0E-9DC2-12A4DB8BE1E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354600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33872"/>
            <a:ext cx="8229600" cy="504000"/>
          </a:xfrm>
        </p:spPr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www.jeremie.com.pl</a:t>
            </a:r>
            <a:endParaRPr lang="pl-PL" dirty="0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610CE-5165-4CC7-ADB1-251433ECE42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25621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www.jeremie.com.pl</a:t>
            </a:r>
            <a:endParaRPr lang="pl-PL" dirty="0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41627-FDAD-4912-9EF8-16D962C1C9C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232419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3008313" cy="129614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1196752"/>
            <a:ext cx="5111750" cy="49294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2564904"/>
            <a:ext cx="3008313" cy="356125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www.jeremie.com.pl</a:t>
            </a:r>
            <a:endParaRPr lang="pl-PL" dirty="0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DC57A-83BB-4958-95CB-AB4B0A19BA7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655178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1268759"/>
            <a:ext cx="5486400" cy="345881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www.jeremie.com.pl</a:t>
            </a:r>
            <a:endParaRPr lang="pl-PL" dirty="0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14347-C8A5-4A32-ACA7-0690831DBBC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7053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image" Target="../media/image10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slideLayout" Target="../slideLayouts/slideLayout126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Relationship Id="rId14" Type="http://schemas.openxmlformats.org/officeDocument/2006/relationships/image" Target="../media/image11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slideLayout" Target="../slideLayouts/slideLayout138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Relationship Id="rId14" Type="http://schemas.openxmlformats.org/officeDocument/2006/relationships/image" Target="../media/image12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5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7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image" Target="../media/image8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prezentacja wspólne 1 slajd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1963" y="1196975"/>
            <a:ext cx="8220075" cy="113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2420938"/>
            <a:ext cx="8218487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89050" y="6245225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2825" y="6245225"/>
            <a:ext cx="2890838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r>
              <a:rPr lang="pl-PL"/>
              <a:t>www.jeremie.com.pl</a:t>
            </a:r>
            <a:endParaRPr lang="pl-PL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6375" y="6245225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43436BCD-FF88-4C47-BFAF-EE86991EF7D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0" r:id="rId1"/>
    <p:sldLayoutId id="2147484260" r:id="rId2"/>
    <p:sldLayoutId id="2147484261" r:id="rId3"/>
    <p:sldLayoutId id="2147484262" r:id="rId4"/>
    <p:sldLayoutId id="2147484263" r:id="rId5"/>
    <p:sldLayoutId id="2147484264" r:id="rId6"/>
    <p:sldLayoutId id="2147484265" r:id="rId7"/>
    <p:sldLayoutId id="2147484266" r:id="rId8"/>
    <p:sldLayoutId id="2147484267" r:id="rId9"/>
    <p:sldLayoutId id="2147484268" r:id="rId10"/>
    <p:sldLayoutId id="214748426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pitchFamily="34" charset="0"/>
          <a:ea typeface="+mj-ea"/>
          <a:cs typeface="Tahoma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pitchFamily="34" charset="0"/>
          <a:cs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pitchFamily="34" charset="0"/>
          <a:cs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pitchFamily="34" charset="0"/>
          <a:cs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pitchFamily="34" charset="0"/>
          <a:cs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Tahoma" pitchFamily="34" charset="0"/>
          <a:ea typeface="+mn-ea"/>
          <a:cs typeface="Tahoma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Tahoma" pitchFamily="34" charset="0"/>
          <a:cs typeface="Tahoma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Tahoma" pitchFamily="34" charset="0"/>
          <a:cs typeface="Tahoma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Tahoma" pitchFamily="34" charset="0"/>
          <a:cs typeface="Tahoma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Tahoma" pitchFamily="34" charset="0"/>
          <a:cs typeface="Tahoma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lajd dla W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1125538"/>
            <a:ext cx="82296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44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1331913" y="64484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2060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563938" y="64484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r>
              <a:rPr lang="pl-PL" smtClean="0"/>
              <a:t>www.jeremie.com.pl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4484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B6F2E2EA-9FF4-41D7-A7E0-6B974789AF33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  <p:sldLayoutId id="2147484367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kern="1200">
          <a:solidFill>
            <a:srgbClr val="002060"/>
          </a:solidFill>
          <a:latin typeface="Tahoma" pitchFamily="34" charset="0"/>
          <a:ea typeface="+mj-ea"/>
          <a:cs typeface="Tahoma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rgbClr val="002060"/>
          </a:solidFill>
          <a:latin typeface="Tahoma" pitchFamily="34" charset="0"/>
          <a:cs typeface="Tahom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rgbClr val="002060"/>
          </a:solidFill>
          <a:latin typeface="Tahoma" pitchFamily="34" charset="0"/>
          <a:cs typeface="Tahom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rgbClr val="002060"/>
          </a:solidFill>
          <a:latin typeface="Tahoma" pitchFamily="34" charset="0"/>
          <a:cs typeface="Tahom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rgbClr val="002060"/>
          </a:solidFill>
          <a:latin typeface="Tahoma" pitchFamily="34" charset="0"/>
          <a:cs typeface="Tahom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800">
          <a:solidFill>
            <a:srgbClr val="002060"/>
          </a:solidFill>
          <a:latin typeface="Tahoma" pitchFamily="34" charset="0"/>
          <a:cs typeface="Tahom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800">
          <a:solidFill>
            <a:srgbClr val="002060"/>
          </a:solidFill>
          <a:latin typeface="Tahoma" pitchFamily="34" charset="0"/>
          <a:cs typeface="Tahom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800">
          <a:solidFill>
            <a:srgbClr val="002060"/>
          </a:solidFill>
          <a:latin typeface="Tahoma" pitchFamily="34" charset="0"/>
          <a:cs typeface="Tahom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800">
          <a:solidFill>
            <a:srgbClr val="002060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2060"/>
          </a:solidFill>
          <a:latin typeface="Tahoma" pitchFamily="34" charset="0"/>
          <a:ea typeface="+mn-ea"/>
          <a:cs typeface="Tahom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2060"/>
          </a:solidFill>
          <a:latin typeface="Tahoma" pitchFamily="34" charset="0"/>
          <a:ea typeface="+mn-ea"/>
          <a:cs typeface="Tahom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2060"/>
          </a:solidFill>
          <a:latin typeface="Tahoma" pitchFamily="34" charset="0"/>
          <a:ea typeface="+mn-ea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2060"/>
          </a:solidFill>
          <a:latin typeface="Tahoma" pitchFamily="34" charset="0"/>
          <a:ea typeface="+mn-ea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2060"/>
          </a:solidFill>
          <a:latin typeface="Tahoma" pitchFamily="34" charset="0"/>
          <a:ea typeface="+mn-ea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prezentacja WŁ 2 slajd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981075"/>
            <a:ext cx="82296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1268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28775"/>
            <a:ext cx="8229600" cy="449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1258888" y="64484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r>
              <a:rPr lang="pl-PL"/>
              <a:t>www.jeremie.com.pl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4484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0695F150-B8EC-433A-B0EA-91EC60B2F3A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6" r:id="rId1"/>
    <p:sldLayoutId id="2147484387" r:id="rId2"/>
    <p:sldLayoutId id="2147484388" r:id="rId3"/>
    <p:sldLayoutId id="2147484389" r:id="rId4"/>
    <p:sldLayoutId id="2147484390" r:id="rId5"/>
    <p:sldLayoutId id="2147484391" r:id="rId6"/>
    <p:sldLayoutId id="2147484392" r:id="rId7"/>
    <p:sldLayoutId id="2147484393" r:id="rId8"/>
    <p:sldLayoutId id="2147484394" r:id="rId9"/>
    <p:sldLayoutId id="2147484395" r:id="rId10"/>
    <p:sldLayoutId id="2147484396" r:id="rId11"/>
    <p:sldLayoutId id="2147484397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kern="1200">
          <a:solidFill>
            <a:srgbClr val="002060"/>
          </a:solidFill>
          <a:latin typeface="Tahoma" pitchFamily="34" charset="0"/>
          <a:ea typeface="+mj-ea"/>
          <a:cs typeface="Tahoma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rgbClr val="002060"/>
          </a:solidFill>
          <a:latin typeface="Tahoma" pitchFamily="34" charset="0"/>
          <a:cs typeface="Tahom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rgbClr val="002060"/>
          </a:solidFill>
          <a:latin typeface="Tahoma" pitchFamily="34" charset="0"/>
          <a:cs typeface="Tahom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rgbClr val="002060"/>
          </a:solidFill>
          <a:latin typeface="Tahoma" pitchFamily="34" charset="0"/>
          <a:cs typeface="Tahom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rgbClr val="002060"/>
          </a:solidFill>
          <a:latin typeface="Tahoma" pitchFamily="34" charset="0"/>
          <a:cs typeface="Tahom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800">
          <a:solidFill>
            <a:srgbClr val="002060"/>
          </a:solidFill>
          <a:latin typeface="Tahoma" pitchFamily="34" charset="0"/>
          <a:cs typeface="Tahom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800">
          <a:solidFill>
            <a:srgbClr val="002060"/>
          </a:solidFill>
          <a:latin typeface="Tahoma" pitchFamily="34" charset="0"/>
          <a:cs typeface="Tahom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800">
          <a:solidFill>
            <a:srgbClr val="002060"/>
          </a:solidFill>
          <a:latin typeface="Tahoma" pitchFamily="34" charset="0"/>
          <a:cs typeface="Tahom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800">
          <a:solidFill>
            <a:srgbClr val="002060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2060"/>
          </a:solidFill>
          <a:latin typeface="Tahoma" pitchFamily="34" charset="0"/>
          <a:ea typeface="+mn-ea"/>
          <a:cs typeface="Tahom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2060"/>
          </a:solidFill>
          <a:latin typeface="Tahoma" pitchFamily="34" charset="0"/>
          <a:ea typeface="+mn-ea"/>
          <a:cs typeface="Tahom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2060"/>
          </a:solidFill>
          <a:latin typeface="Tahoma" pitchFamily="34" charset="0"/>
          <a:ea typeface="+mn-ea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2060"/>
          </a:solidFill>
          <a:latin typeface="Tahoma" pitchFamily="34" charset="0"/>
          <a:ea typeface="+mn-ea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2060"/>
          </a:solidFill>
          <a:latin typeface="Tahoma" pitchFamily="34" charset="0"/>
          <a:ea typeface="+mn-ea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C:\Documents and Settings\kgawe\Pulpit\Pomorskie\prezentacja\prezentacja WP 2 slajd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-26988"/>
            <a:ext cx="91694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1052513"/>
            <a:ext cx="82296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2292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700213"/>
            <a:ext cx="8229600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1331913" y="64484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2060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563938" y="64484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2060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r>
              <a:rPr lang="pl-PL"/>
              <a:t>www.jeremie.com.pl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4484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2060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14FF5D45-948C-4B72-96E9-9A340767D89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8" r:id="rId1"/>
    <p:sldLayoutId id="2147484369" r:id="rId2"/>
    <p:sldLayoutId id="2147484370" r:id="rId3"/>
    <p:sldLayoutId id="2147484371" r:id="rId4"/>
    <p:sldLayoutId id="2147484372" r:id="rId5"/>
    <p:sldLayoutId id="2147484373" r:id="rId6"/>
    <p:sldLayoutId id="2147484374" r:id="rId7"/>
    <p:sldLayoutId id="2147484375" r:id="rId8"/>
    <p:sldLayoutId id="2147484376" r:id="rId9"/>
    <p:sldLayoutId id="2147484377" r:id="rId10"/>
    <p:sldLayoutId id="2147484378" r:id="rId11"/>
    <p:sldLayoutId id="2147484379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kern="1200">
          <a:solidFill>
            <a:srgbClr val="002060"/>
          </a:solidFill>
          <a:latin typeface="Tahoma" pitchFamily="34" charset="0"/>
          <a:ea typeface="+mj-ea"/>
          <a:cs typeface="Tahoma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rgbClr val="002060"/>
          </a:solidFill>
          <a:latin typeface="Tahoma" pitchFamily="34" charset="0"/>
          <a:cs typeface="Tahom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rgbClr val="002060"/>
          </a:solidFill>
          <a:latin typeface="Tahoma" pitchFamily="34" charset="0"/>
          <a:cs typeface="Tahom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rgbClr val="002060"/>
          </a:solidFill>
          <a:latin typeface="Tahoma" pitchFamily="34" charset="0"/>
          <a:cs typeface="Tahom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rgbClr val="002060"/>
          </a:solidFill>
          <a:latin typeface="Tahoma" pitchFamily="34" charset="0"/>
          <a:cs typeface="Tahom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800">
          <a:solidFill>
            <a:srgbClr val="002060"/>
          </a:solidFill>
          <a:latin typeface="Tahoma" pitchFamily="34" charset="0"/>
          <a:cs typeface="Tahom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800">
          <a:solidFill>
            <a:srgbClr val="002060"/>
          </a:solidFill>
          <a:latin typeface="Tahoma" pitchFamily="34" charset="0"/>
          <a:cs typeface="Tahom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800">
          <a:solidFill>
            <a:srgbClr val="002060"/>
          </a:solidFill>
          <a:latin typeface="Tahoma" pitchFamily="34" charset="0"/>
          <a:cs typeface="Tahom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800">
          <a:solidFill>
            <a:srgbClr val="002060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2060"/>
          </a:solidFill>
          <a:latin typeface="Tahoma" pitchFamily="34" charset="0"/>
          <a:ea typeface="+mn-ea"/>
          <a:cs typeface="Tahom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2060"/>
          </a:solidFill>
          <a:latin typeface="Tahoma" pitchFamily="34" charset="0"/>
          <a:ea typeface="+mn-ea"/>
          <a:cs typeface="Tahom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2060"/>
          </a:solidFill>
          <a:latin typeface="Tahoma" pitchFamily="34" charset="0"/>
          <a:ea typeface="+mn-ea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2060"/>
          </a:solidFill>
          <a:latin typeface="Tahoma" pitchFamily="34" charset="0"/>
          <a:ea typeface="+mn-ea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2060"/>
          </a:solidFill>
          <a:latin typeface="Tahoma" pitchFamily="34" charset="0"/>
          <a:ea typeface="+mn-ea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slajd1 dla WW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1963" y="1196975"/>
            <a:ext cx="8220075" cy="113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2420938"/>
            <a:ext cx="8218487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89050" y="6245225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endParaRPr lang="pl-PL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2825" y="6245225"/>
            <a:ext cx="2890838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r>
              <a:rPr lang="pl-PL">
                <a:solidFill>
                  <a:srgbClr val="FFFFFF"/>
                </a:solidFill>
              </a:rPr>
              <a:t>www.jeremie.com.pl</a:t>
            </a:r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6375" y="6245225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2F9C43EA-68A5-4C89-8007-A93C58A0E6C7}" type="slidenum">
              <a:rPr lang="pl-P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835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0" r:id="rId1"/>
    <p:sldLayoutId id="2147484401" r:id="rId2"/>
    <p:sldLayoutId id="2147484402" r:id="rId3"/>
    <p:sldLayoutId id="2147484403" r:id="rId4"/>
    <p:sldLayoutId id="2147484404" r:id="rId5"/>
    <p:sldLayoutId id="2147484405" r:id="rId6"/>
    <p:sldLayoutId id="2147484406" r:id="rId7"/>
    <p:sldLayoutId id="2147484407" r:id="rId8"/>
    <p:sldLayoutId id="2147484408" r:id="rId9"/>
    <p:sldLayoutId id="2147484409" r:id="rId10"/>
    <p:sldLayoutId id="2147484410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pitchFamily="34" charset="0"/>
          <a:ea typeface="+mj-ea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Tahoma" pitchFamily="34" charset="0"/>
          <a:ea typeface="+mn-ea"/>
          <a:cs typeface="Tahom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Tahoma" pitchFamily="34" charset="0"/>
          <a:cs typeface="Tahom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Tahoma" pitchFamily="34" charset="0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Tahoma" pitchFamily="34" charset="0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Tahoma" pitchFamily="34" charset="0"/>
          <a:cs typeface="Tahom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:\INICJATYWA JEREMIE\PROMOCJA i INFORMACJA\województwo łódzkie\prezentacja\prezentacja WŁ 1 slajd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0"/>
            <a:ext cx="9167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1963" y="1196975"/>
            <a:ext cx="8220075" cy="113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2420938"/>
            <a:ext cx="8218487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89050" y="6245225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2825" y="6245225"/>
            <a:ext cx="2890838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r>
              <a:rPr lang="pl-PL"/>
              <a:t>www.jeremie.com.pl</a:t>
            </a:r>
            <a:endParaRPr lang="pl-PL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6375" y="6245225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DCC21E2A-9BC8-4A79-A2EF-AD9C7278CD2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1" r:id="rId1"/>
    <p:sldLayoutId id="2147484270" r:id="rId2"/>
    <p:sldLayoutId id="2147484271" r:id="rId3"/>
    <p:sldLayoutId id="2147484272" r:id="rId4"/>
    <p:sldLayoutId id="2147484273" r:id="rId5"/>
    <p:sldLayoutId id="2147484274" r:id="rId6"/>
    <p:sldLayoutId id="2147484275" r:id="rId7"/>
    <p:sldLayoutId id="2147484276" r:id="rId8"/>
    <p:sldLayoutId id="2147484277" r:id="rId9"/>
    <p:sldLayoutId id="2147484278" r:id="rId10"/>
    <p:sldLayoutId id="214748427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pitchFamily="34" charset="0"/>
          <a:ea typeface="+mj-ea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Tahoma" pitchFamily="34" charset="0"/>
          <a:ea typeface="+mn-ea"/>
          <a:cs typeface="Tahom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Tahoma" pitchFamily="34" charset="0"/>
          <a:cs typeface="Tahom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Tahoma" pitchFamily="34" charset="0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Tahoma" pitchFamily="34" charset="0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Tahoma" pitchFamily="34" charset="0"/>
          <a:cs typeface="Tahom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prezentacja WP 1 slajd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1963" y="1196975"/>
            <a:ext cx="8220075" cy="113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2420938"/>
            <a:ext cx="8218487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89050" y="6245225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2825" y="6245225"/>
            <a:ext cx="2890838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r>
              <a:rPr lang="pl-PL"/>
              <a:t>www.jeremie.com.pl</a:t>
            </a:r>
            <a:endParaRPr lang="pl-PL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6375" y="6245225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C8C52C20-E3C8-4560-97A7-65216475399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2" r:id="rId1"/>
    <p:sldLayoutId id="2147484280" r:id="rId2"/>
    <p:sldLayoutId id="2147484281" r:id="rId3"/>
    <p:sldLayoutId id="2147484282" r:id="rId4"/>
    <p:sldLayoutId id="2147484283" r:id="rId5"/>
    <p:sldLayoutId id="2147484284" r:id="rId6"/>
    <p:sldLayoutId id="2147484285" r:id="rId7"/>
    <p:sldLayoutId id="2147484286" r:id="rId8"/>
    <p:sldLayoutId id="2147484287" r:id="rId9"/>
    <p:sldLayoutId id="2147484288" r:id="rId10"/>
    <p:sldLayoutId id="214748428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pitchFamily="34" charset="0"/>
          <a:ea typeface="+mj-ea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Tahoma" pitchFamily="34" charset="0"/>
          <a:ea typeface="+mn-ea"/>
          <a:cs typeface="Tahom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Tahoma" pitchFamily="34" charset="0"/>
          <a:cs typeface="Tahom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Tahoma" pitchFamily="34" charset="0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Tahoma" pitchFamily="34" charset="0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Tahoma" pitchFamily="34" charset="0"/>
          <a:cs typeface="Tahom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slajd1 dla WW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1963" y="1196975"/>
            <a:ext cx="8220075" cy="113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2420938"/>
            <a:ext cx="8218487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89050" y="6245225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2825" y="6245225"/>
            <a:ext cx="2890838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r>
              <a:rPr lang="pl-PL"/>
              <a:t>www.jeremie.com.pl</a:t>
            </a:r>
            <a:endParaRPr lang="pl-PL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6375" y="6245225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2F9C43EA-68A5-4C89-8007-A93C58A0E6C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3" r:id="rId1"/>
    <p:sldLayoutId id="2147484290" r:id="rId2"/>
    <p:sldLayoutId id="2147484291" r:id="rId3"/>
    <p:sldLayoutId id="2147484292" r:id="rId4"/>
    <p:sldLayoutId id="2147484293" r:id="rId5"/>
    <p:sldLayoutId id="2147484294" r:id="rId6"/>
    <p:sldLayoutId id="2147484295" r:id="rId7"/>
    <p:sldLayoutId id="2147484296" r:id="rId8"/>
    <p:sldLayoutId id="2147484297" r:id="rId9"/>
    <p:sldLayoutId id="2147484298" r:id="rId10"/>
    <p:sldLayoutId id="214748429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pitchFamily="34" charset="0"/>
          <a:ea typeface="+mj-ea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Tahoma" pitchFamily="34" charset="0"/>
          <a:ea typeface="+mn-ea"/>
          <a:cs typeface="Tahom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Tahoma" pitchFamily="34" charset="0"/>
          <a:cs typeface="Tahom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Tahoma" pitchFamily="34" charset="0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Tahoma" pitchFamily="34" charset="0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Tahoma" pitchFamily="34" charset="0"/>
          <a:cs typeface="Tahom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prezentacja WZ 1 slajd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1963" y="1196975"/>
            <a:ext cx="8220075" cy="113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2420938"/>
            <a:ext cx="8218487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89050" y="6245225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2825" y="6245225"/>
            <a:ext cx="2890838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r>
              <a:rPr lang="pl-PL"/>
              <a:t>www.jeremie.com.pl</a:t>
            </a:r>
            <a:endParaRPr lang="pl-PL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6375" y="6245225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8AAC8583-1ABE-428E-8227-50B21B64586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4" r:id="rId1"/>
    <p:sldLayoutId id="2147484300" r:id="rId2"/>
    <p:sldLayoutId id="2147484301" r:id="rId3"/>
    <p:sldLayoutId id="2147484302" r:id="rId4"/>
    <p:sldLayoutId id="2147484303" r:id="rId5"/>
    <p:sldLayoutId id="2147484304" r:id="rId6"/>
    <p:sldLayoutId id="2147484305" r:id="rId7"/>
    <p:sldLayoutId id="2147484306" r:id="rId8"/>
    <p:sldLayoutId id="2147484307" r:id="rId9"/>
    <p:sldLayoutId id="2147484308" r:id="rId10"/>
    <p:sldLayoutId id="214748430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pitchFamily="34" charset="0"/>
          <a:ea typeface="+mj-ea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Tahoma" pitchFamily="34" charset="0"/>
          <a:ea typeface="+mn-ea"/>
          <a:cs typeface="Tahom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Tahoma" pitchFamily="34" charset="0"/>
          <a:cs typeface="Tahom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Tahoma" pitchFamily="34" charset="0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Tahoma" pitchFamily="34" charset="0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Tahoma" pitchFamily="34" charset="0"/>
          <a:cs typeface="Tahom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8" descr="prezentacja WD 1 slajd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1963" y="1196975"/>
            <a:ext cx="8220075" cy="113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2420938"/>
            <a:ext cx="8218487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89050" y="6245225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2825" y="6245225"/>
            <a:ext cx="2890838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r>
              <a:rPr lang="pl-PL"/>
              <a:t>www.jeremie.com.pl</a:t>
            </a:r>
            <a:endParaRPr lang="pl-PL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6375" y="6245225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D26E72A2-CF3D-46FC-9836-2DA02C05CB1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5" r:id="rId1"/>
    <p:sldLayoutId id="2147484310" r:id="rId2"/>
    <p:sldLayoutId id="2147484311" r:id="rId3"/>
    <p:sldLayoutId id="2147484312" r:id="rId4"/>
    <p:sldLayoutId id="2147484313" r:id="rId5"/>
    <p:sldLayoutId id="2147484314" r:id="rId6"/>
    <p:sldLayoutId id="2147484315" r:id="rId7"/>
    <p:sldLayoutId id="2147484316" r:id="rId8"/>
    <p:sldLayoutId id="2147484317" r:id="rId9"/>
    <p:sldLayoutId id="2147484318" r:id="rId10"/>
    <p:sldLayoutId id="214748431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pitchFamily="34" charset="0"/>
          <a:ea typeface="+mj-ea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Tahoma" pitchFamily="34" charset="0"/>
          <a:ea typeface="+mn-ea"/>
          <a:cs typeface="Tahom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Tahoma" pitchFamily="34" charset="0"/>
          <a:cs typeface="Tahom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Tahoma" pitchFamily="34" charset="0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Tahoma" pitchFamily="34" charset="0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Tahoma" pitchFamily="34" charset="0"/>
          <a:cs typeface="Tahom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prezentacja wspólne 2 slajd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1125538"/>
            <a:ext cx="82296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7172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700213"/>
            <a:ext cx="82296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1331913" y="64484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2060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563938" y="64484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r>
              <a:rPr lang="pl-PL" smtClean="0"/>
              <a:t>www.jeremie.com.pl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4484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0FED3CEB-ED58-4AE7-8BDB-D9D10CEBAC8F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0" r:id="rId1"/>
    <p:sldLayoutId id="2147484321" r:id="rId2"/>
    <p:sldLayoutId id="2147484322" r:id="rId3"/>
    <p:sldLayoutId id="2147484323" r:id="rId4"/>
    <p:sldLayoutId id="2147484324" r:id="rId5"/>
    <p:sldLayoutId id="2147484325" r:id="rId6"/>
    <p:sldLayoutId id="2147484326" r:id="rId7"/>
    <p:sldLayoutId id="2147484327" r:id="rId8"/>
    <p:sldLayoutId id="2147484328" r:id="rId9"/>
    <p:sldLayoutId id="2147484329" r:id="rId10"/>
    <p:sldLayoutId id="2147484330" r:id="rId11"/>
    <p:sldLayoutId id="2147484331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kern="1200">
          <a:solidFill>
            <a:srgbClr val="002060"/>
          </a:solidFill>
          <a:latin typeface="Tahoma" pitchFamily="34" charset="0"/>
          <a:ea typeface="+mj-ea"/>
          <a:cs typeface="Tahoma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rgbClr val="002060"/>
          </a:solidFill>
          <a:latin typeface="Tahoma" pitchFamily="34" charset="0"/>
          <a:cs typeface="Tahom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rgbClr val="002060"/>
          </a:solidFill>
          <a:latin typeface="Tahoma" pitchFamily="34" charset="0"/>
          <a:cs typeface="Tahom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rgbClr val="002060"/>
          </a:solidFill>
          <a:latin typeface="Tahoma" pitchFamily="34" charset="0"/>
          <a:cs typeface="Tahom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rgbClr val="002060"/>
          </a:solidFill>
          <a:latin typeface="Tahoma" pitchFamily="34" charset="0"/>
          <a:cs typeface="Tahom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800">
          <a:solidFill>
            <a:srgbClr val="002060"/>
          </a:solidFill>
          <a:latin typeface="Tahoma" pitchFamily="34" charset="0"/>
          <a:cs typeface="Tahom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800">
          <a:solidFill>
            <a:srgbClr val="002060"/>
          </a:solidFill>
          <a:latin typeface="Tahoma" pitchFamily="34" charset="0"/>
          <a:cs typeface="Tahom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800">
          <a:solidFill>
            <a:srgbClr val="002060"/>
          </a:solidFill>
          <a:latin typeface="Tahoma" pitchFamily="34" charset="0"/>
          <a:cs typeface="Tahom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800">
          <a:solidFill>
            <a:srgbClr val="002060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2060"/>
          </a:solidFill>
          <a:latin typeface="Tahoma" pitchFamily="34" charset="0"/>
          <a:ea typeface="+mn-ea"/>
          <a:cs typeface="Tahom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2060"/>
          </a:solidFill>
          <a:latin typeface="Tahoma" pitchFamily="34" charset="0"/>
          <a:ea typeface="+mn-ea"/>
          <a:cs typeface="Tahom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2060"/>
          </a:solidFill>
          <a:latin typeface="Tahoma" pitchFamily="34" charset="0"/>
          <a:ea typeface="+mn-ea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2060"/>
          </a:solidFill>
          <a:latin typeface="Tahoma" pitchFamily="34" charset="0"/>
          <a:ea typeface="+mn-ea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2060"/>
          </a:solidFill>
          <a:latin typeface="Tahoma" pitchFamily="34" charset="0"/>
          <a:ea typeface="+mn-ea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rezentacja WD 2 slajd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1125538"/>
            <a:ext cx="82296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8196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700213"/>
            <a:ext cx="82296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1331913" y="64484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2060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563938" y="64484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2060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r>
              <a:rPr lang="pl-PL"/>
              <a:t>www.jeremie.com.pl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4484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2060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D5AD57AA-55EB-4565-B0FE-3FF1E23BEF3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2" r:id="rId1"/>
    <p:sldLayoutId id="2147484333" r:id="rId2"/>
    <p:sldLayoutId id="2147484334" r:id="rId3"/>
    <p:sldLayoutId id="2147484335" r:id="rId4"/>
    <p:sldLayoutId id="2147484336" r:id="rId5"/>
    <p:sldLayoutId id="2147484337" r:id="rId6"/>
    <p:sldLayoutId id="2147484338" r:id="rId7"/>
    <p:sldLayoutId id="2147484339" r:id="rId8"/>
    <p:sldLayoutId id="2147484340" r:id="rId9"/>
    <p:sldLayoutId id="2147484341" r:id="rId10"/>
    <p:sldLayoutId id="2147484342" r:id="rId11"/>
    <p:sldLayoutId id="2147484343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kern="1200">
          <a:solidFill>
            <a:srgbClr val="002060"/>
          </a:solidFill>
          <a:latin typeface="Tahoma" pitchFamily="34" charset="0"/>
          <a:ea typeface="+mj-ea"/>
          <a:cs typeface="Tahoma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rgbClr val="002060"/>
          </a:solidFill>
          <a:latin typeface="Tahoma" pitchFamily="34" charset="0"/>
          <a:cs typeface="Tahom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rgbClr val="002060"/>
          </a:solidFill>
          <a:latin typeface="Tahoma" pitchFamily="34" charset="0"/>
          <a:cs typeface="Tahom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rgbClr val="002060"/>
          </a:solidFill>
          <a:latin typeface="Tahoma" pitchFamily="34" charset="0"/>
          <a:cs typeface="Tahom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rgbClr val="002060"/>
          </a:solidFill>
          <a:latin typeface="Tahoma" pitchFamily="34" charset="0"/>
          <a:cs typeface="Tahom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800">
          <a:solidFill>
            <a:srgbClr val="002060"/>
          </a:solidFill>
          <a:latin typeface="Tahoma" pitchFamily="34" charset="0"/>
          <a:cs typeface="Tahom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800">
          <a:solidFill>
            <a:srgbClr val="002060"/>
          </a:solidFill>
          <a:latin typeface="Tahoma" pitchFamily="34" charset="0"/>
          <a:cs typeface="Tahom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800">
          <a:solidFill>
            <a:srgbClr val="002060"/>
          </a:solidFill>
          <a:latin typeface="Tahoma" pitchFamily="34" charset="0"/>
          <a:cs typeface="Tahom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800">
          <a:solidFill>
            <a:srgbClr val="002060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2060"/>
          </a:solidFill>
          <a:latin typeface="Tahoma" pitchFamily="34" charset="0"/>
          <a:ea typeface="+mn-ea"/>
          <a:cs typeface="Tahom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2060"/>
          </a:solidFill>
          <a:latin typeface="Tahoma" pitchFamily="34" charset="0"/>
          <a:ea typeface="+mn-ea"/>
          <a:cs typeface="Tahom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2060"/>
          </a:solidFill>
          <a:latin typeface="Tahoma" pitchFamily="34" charset="0"/>
          <a:ea typeface="+mn-ea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2060"/>
          </a:solidFill>
          <a:latin typeface="Tahoma" pitchFamily="34" charset="0"/>
          <a:ea typeface="+mn-ea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2060"/>
          </a:solidFill>
          <a:latin typeface="Tahoma" pitchFamily="34" charset="0"/>
          <a:ea typeface="+mn-ea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rezentacja WZ 2 slajd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1125538"/>
            <a:ext cx="82296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9220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1331913" y="64484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2060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563938" y="64484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2060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r>
              <a:rPr lang="pl-PL"/>
              <a:t>www.jeremie.com.pl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4484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2060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FC2AB482-F4C7-402F-8873-3EEE113FB8D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4" r:id="rId1"/>
    <p:sldLayoutId id="2147484345" r:id="rId2"/>
    <p:sldLayoutId id="2147484346" r:id="rId3"/>
    <p:sldLayoutId id="2147484347" r:id="rId4"/>
    <p:sldLayoutId id="2147484348" r:id="rId5"/>
    <p:sldLayoutId id="2147484349" r:id="rId6"/>
    <p:sldLayoutId id="2147484350" r:id="rId7"/>
    <p:sldLayoutId id="2147484351" r:id="rId8"/>
    <p:sldLayoutId id="2147484352" r:id="rId9"/>
    <p:sldLayoutId id="2147484353" r:id="rId10"/>
    <p:sldLayoutId id="2147484354" r:id="rId11"/>
    <p:sldLayoutId id="2147484355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kern="1200">
          <a:solidFill>
            <a:srgbClr val="002060"/>
          </a:solidFill>
          <a:latin typeface="Tahoma" pitchFamily="34" charset="0"/>
          <a:ea typeface="+mj-ea"/>
          <a:cs typeface="Tahoma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rgbClr val="002060"/>
          </a:solidFill>
          <a:latin typeface="Tahoma" pitchFamily="34" charset="0"/>
          <a:cs typeface="Tahom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rgbClr val="002060"/>
          </a:solidFill>
          <a:latin typeface="Tahoma" pitchFamily="34" charset="0"/>
          <a:cs typeface="Tahom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rgbClr val="002060"/>
          </a:solidFill>
          <a:latin typeface="Tahoma" pitchFamily="34" charset="0"/>
          <a:cs typeface="Tahom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rgbClr val="002060"/>
          </a:solidFill>
          <a:latin typeface="Tahoma" pitchFamily="34" charset="0"/>
          <a:cs typeface="Tahom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800">
          <a:solidFill>
            <a:srgbClr val="002060"/>
          </a:solidFill>
          <a:latin typeface="Tahoma" pitchFamily="34" charset="0"/>
          <a:cs typeface="Tahom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800">
          <a:solidFill>
            <a:srgbClr val="002060"/>
          </a:solidFill>
          <a:latin typeface="Tahoma" pitchFamily="34" charset="0"/>
          <a:cs typeface="Tahom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800">
          <a:solidFill>
            <a:srgbClr val="002060"/>
          </a:solidFill>
          <a:latin typeface="Tahoma" pitchFamily="34" charset="0"/>
          <a:cs typeface="Tahom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800">
          <a:solidFill>
            <a:srgbClr val="002060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2060"/>
          </a:solidFill>
          <a:latin typeface="Tahoma" pitchFamily="34" charset="0"/>
          <a:ea typeface="+mn-ea"/>
          <a:cs typeface="Tahom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2060"/>
          </a:solidFill>
          <a:latin typeface="Tahoma" pitchFamily="34" charset="0"/>
          <a:ea typeface="+mn-ea"/>
          <a:cs typeface="Tahom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2060"/>
          </a:solidFill>
          <a:latin typeface="Tahoma" pitchFamily="34" charset="0"/>
          <a:ea typeface="+mn-ea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2060"/>
          </a:solidFill>
          <a:latin typeface="Tahoma" pitchFamily="34" charset="0"/>
          <a:ea typeface="+mn-ea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2060"/>
          </a:solidFill>
          <a:latin typeface="Tahoma" pitchFamily="34" charset="0"/>
          <a:ea typeface="+mn-ea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0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9.xml"/><Relationship Id="rId4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0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037230" y="3105834"/>
            <a:ext cx="785524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pl-PL" sz="2800" b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Inicjatywa JEREMIE</a:t>
            </a:r>
          </a:p>
          <a:p>
            <a:pPr algn="ctr">
              <a:defRPr/>
            </a:pPr>
            <a:r>
              <a:rPr lang="pl-PL" sz="2800" b="1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i</a:t>
            </a:r>
            <a:r>
              <a:rPr lang="pl-PL" sz="2800" b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nstrumenty zwrotne dla rozwoju mikro, małej    i średniej przedsiębiorczości</a:t>
            </a:r>
          </a:p>
          <a:p>
            <a:pPr algn="ctr">
              <a:defRPr/>
            </a:pPr>
            <a:r>
              <a:rPr lang="pl-PL" sz="280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pl-PL" sz="2800" b="1" dirty="0" smtClea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5004048" y="6237312"/>
            <a:ext cx="4032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600" dirty="0" smtClean="0">
                <a:solidFill>
                  <a:srgbClr val="FFFFFF">
                    <a:lumMod val="95000"/>
                  </a:srgbClr>
                </a:solidFill>
                <a:latin typeface="Tahoma" pitchFamily="34" charset="0"/>
                <a:cs typeface="Tahoma" pitchFamily="34" charset="0"/>
              </a:rPr>
              <a:t>Piła - Trzcianka , 28 luty 2013 r.</a:t>
            </a:r>
            <a:endParaRPr lang="pl-PL" sz="1600" dirty="0">
              <a:solidFill>
                <a:srgbClr val="FFFFFF">
                  <a:lumMod val="95000"/>
                </a:srgbClr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9203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1259632" y="1196752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pl-PL" sz="28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Na jaką </a:t>
            </a:r>
            <a:r>
              <a:rPr lang="pl-PL" sz="2800" b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działalność Wsparcie? </a:t>
            </a:r>
            <a:endParaRPr lang="pl-PL" sz="28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1332455" y="4824268"/>
            <a:ext cx="58326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pl-PL" sz="14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informatyzację,</a:t>
            </a:r>
            <a:endParaRPr lang="pl-PL" sz="1400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1331640" y="5561178"/>
            <a:ext cx="58326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pl-PL" sz="14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tworzenie nowych, trwałych miejsc pracy,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1331640" y="5899517"/>
            <a:ext cx="6408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pl-PL" sz="14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inne cele gospodarcze przyczyniające się do </a:t>
            </a:r>
            <a:r>
              <a:rPr lang="pl-PL" sz="14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rozwoju przedsiębiorstwa.</a:t>
            </a:r>
            <a:endParaRPr lang="pl-PL" sz="1400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331640" y="3040817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pl-PL" sz="14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realizację zasadniczych zmian procesu produkcyjnego - wdrażanie </a:t>
            </a:r>
            <a:r>
              <a:rPr lang="pl-PL" sz="14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nowych rozwiązań </a:t>
            </a:r>
            <a:r>
              <a:rPr lang="pl-PL" sz="14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technicznych lub </a:t>
            </a:r>
            <a:r>
              <a:rPr lang="pl-PL" sz="14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technologicznych,</a:t>
            </a:r>
            <a:endParaRPr lang="pl-PL" sz="1400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331640" y="3591352"/>
            <a:ext cx="67687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pl-PL" sz="14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unowocześnienie składników majątku trwałego - zakup wyposażenia w maszyny, urządzenia, aparaty w tym także zakup środków transportu bezpośrednio związanych z celem realizowanego przedsięwzięcia,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1331640" y="4379355"/>
            <a:ext cx="6768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pl-PL" sz="14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budowę instalacji i urządzeń sprzyjających oszczędności surowców i </a:t>
            </a:r>
            <a:r>
              <a:rPr lang="pl-PL" sz="14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energii,</a:t>
            </a:r>
            <a:endParaRPr lang="pl-PL" sz="1400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825848" y="1757011"/>
            <a:ext cx="705678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pl-PL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Kredyty i pożyczki w ramach JEREMIE </a:t>
            </a:r>
            <a:r>
              <a:rPr lang="pl-PL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muszą być przeznaczone </a:t>
            </a:r>
            <a:r>
              <a:rPr lang="pl-PL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na </a:t>
            </a:r>
            <a:r>
              <a:rPr lang="pl-PL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finansowanie działalności gospodarczej </a:t>
            </a:r>
            <a:r>
              <a:rPr lang="pl-PL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w </a:t>
            </a:r>
            <a:r>
              <a:rPr lang="pl-PL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zakresie </a:t>
            </a:r>
            <a:r>
              <a:rPr lang="pl-PL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budowy</a:t>
            </a:r>
            <a:r>
              <a:rPr lang="pl-PL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pl-PL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rozbudowy</a:t>
            </a:r>
            <a:r>
              <a:rPr lang="pl-PL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lub </a:t>
            </a:r>
            <a:r>
              <a:rPr lang="pl-PL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rozszerzania działalności gospodarczej </a:t>
            </a:r>
            <a:r>
              <a:rPr lang="pl-PL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w </a:t>
            </a:r>
            <a:r>
              <a:rPr lang="pl-PL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tym w </a:t>
            </a:r>
            <a:r>
              <a:rPr lang="pl-PL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szczególności na</a:t>
            </a:r>
            <a:r>
              <a:rPr lang="pl-PL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:</a:t>
            </a:r>
            <a:endParaRPr lang="pl-PL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l-PL" sz="1400" dirty="0">
              <a:solidFill>
                <a:srgbClr val="1F497D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332454" y="5210789"/>
            <a:ext cx="6767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pl-PL" sz="14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dostosowanie przedsiębiorstwa do standardów i norm krajowych i </a:t>
            </a:r>
            <a:r>
              <a:rPr lang="pl-PL" sz="14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unijnych</a:t>
            </a:r>
            <a:endParaRPr lang="pl-PL" sz="1400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dirty="0" smtClean="0"/>
              <a:t>www.jeremie.com.pl</a:t>
            </a:r>
            <a:endParaRPr lang="pl-PL" dirty="0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96AB09-1682-4784-B69B-6E8F5BC396DD}" type="slidenum">
              <a:rPr lang="pl-PL" smtClean="0"/>
              <a:pPr>
                <a:defRPr/>
              </a:pPr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3518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 Título"/>
          <p:cNvSpPr txBox="1">
            <a:spLocks/>
          </p:cNvSpPr>
          <p:nvPr/>
        </p:nvSpPr>
        <p:spPr bwMode="auto">
          <a:xfrm>
            <a:off x="649288" y="965919"/>
            <a:ext cx="7848600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>
              <a:lnSpc>
                <a:spcPts val="5763"/>
              </a:lnSpc>
            </a:pPr>
            <a:r>
              <a:rPr lang="pl-PL" sz="28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Wykluczenia w finansowaniu</a:t>
            </a:r>
            <a:endParaRPr lang="es-HN" sz="2800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4" name="1 Título"/>
          <p:cNvSpPr txBox="1">
            <a:spLocks/>
          </p:cNvSpPr>
          <p:nvPr/>
        </p:nvSpPr>
        <p:spPr>
          <a:xfrm>
            <a:off x="684213" y="1373188"/>
            <a:ext cx="6015037" cy="522287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57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HN" sz="1600" b="1" dirty="0" smtClean="0">
              <a:solidFill>
                <a:srgbClr val="1F497D">
                  <a:lumMod val="60000"/>
                  <a:lumOff val="40000"/>
                </a:srgbClr>
              </a:solidFill>
              <a:latin typeface="Rockwell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032808" y="1861709"/>
            <a:ext cx="7543800" cy="355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ヒラギノ角ゴ Pro W3" charset="0"/>
                <a:cs typeface="ヒラギノ角ゴ Pro W3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ヒラギノ角ゴ Pro W3" charset="0"/>
                <a:cs typeface="ヒラギノ角ゴ Pro W3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ヒラギノ角ゴ Pro W3" charset="0"/>
                <a:cs typeface="ヒラギノ角ゴ Pro W3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ヒラギノ角ゴ Pro W3" charset="0"/>
                <a:cs typeface="ヒラギノ角ゴ Pro W3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pl-PL" sz="18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Środki </a:t>
            </a:r>
            <a:r>
              <a:rPr lang="pl-PL" sz="18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nie mogą</a:t>
            </a:r>
            <a:r>
              <a:rPr lang="pl-PL" sz="18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być przeznaczone </a:t>
            </a:r>
            <a:r>
              <a:rPr lang="pl-PL" sz="18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: </a:t>
            </a:r>
          </a:p>
          <a:p>
            <a:pPr algn="l">
              <a:defRPr/>
            </a:pPr>
            <a:endParaRPr lang="pl-PL" sz="1800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algn="l">
              <a:buFont typeface="Arial" pitchFamily="34" charset="0"/>
              <a:buChar char="•"/>
              <a:defRPr/>
            </a:pPr>
            <a:r>
              <a:rPr lang="pl-PL" sz="18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wyłączne na pokrywanie bieżących kosztów</a:t>
            </a:r>
            <a:r>
              <a:rPr lang="pl-PL" sz="18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prowadzenia działalności gospodarczej</a:t>
            </a:r>
          </a:p>
          <a:p>
            <a:pPr marL="342900" indent="-342900" algn="l">
              <a:buFont typeface="Arial" pitchFamily="34" charset="0"/>
              <a:buChar char="•"/>
              <a:defRPr/>
            </a:pPr>
            <a:endParaRPr lang="pl-PL" sz="1800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algn="l">
              <a:buFont typeface="Arial" pitchFamily="34" charset="0"/>
              <a:buChar char="•"/>
              <a:defRPr/>
            </a:pPr>
            <a:r>
              <a:rPr lang="pl-PL" sz="18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n</a:t>
            </a:r>
            <a:r>
              <a:rPr lang="pl-PL" sz="18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a</a:t>
            </a:r>
            <a:r>
              <a:rPr lang="pl-PL" sz="18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cele konsumpcyjne</a:t>
            </a:r>
            <a:endParaRPr lang="pl-PL" sz="1800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algn="l">
              <a:buFont typeface="Arial" pitchFamily="34" charset="0"/>
              <a:buChar char="•"/>
              <a:defRPr/>
            </a:pPr>
            <a:endParaRPr lang="pl-PL" sz="1800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algn="l">
              <a:buFont typeface="Arial" pitchFamily="34" charset="0"/>
              <a:buChar char="•"/>
              <a:defRPr/>
            </a:pPr>
            <a:r>
              <a:rPr lang="pl-PL" sz="18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n</a:t>
            </a:r>
            <a:r>
              <a:rPr lang="pl-PL" sz="18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a</a:t>
            </a:r>
            <a:r>
              <a:rPr lang="pl-PL" sz="18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spłatę pożyczek i kredytów </a:t>
            </a:r>
            <a:r>
              <a:rPr lang="pl-PL" sz="18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zaciągniętych w innych instytucjach finansowych </a:t>
            </a:r>
          </a:p>
          <a:p>
            <a:pPr marL="342900" indent="-342900" algn="l">
              <a:buFont typeface="Arial" pitchFamily="34" charset="0"/>
              <a:buChar char="•"/>
              <a:defRPr/>
            </a:pPr>
            <a:endParaRPr lang="pl-PL" sz="1800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algn="l">
              <a:buFont typeface="Arial" pitchFamily="34" charset="0"/>
              <a:buChar char="•"/>
              <a:defRPr/>
            </a:pPr>
            <a:r>
              <a:rPr lang="pl-PL" sz="18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n</a:t>
            </a:r>
            <a:r>
              <a:rPr lang="pl-PL" sz="18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a</a:t>
            </a:r>
            <a:r>
              <a:rPr lang="pl-PL" sz="18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spłatę zobowiązań publiczno</a:t>
            </a:r>
            <a:r>
              <a:rPr lang="pl-PL" sz="18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pl-PL" sz="18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prawnych</a:t>
            </a:r>
            <a:r>
              <a:rPr lang="pl-PL" sz="18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.</a:t>
            </a:r>
            <a:endParaRPr lang="pl-PL" sz="1800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dirty="0" smtClean="0"/>
              <a:t>www.jeremie.com.pl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7020272" y="6448425"/>
            <a:ext cx="1666528" cy="365125"/>
          </a:xfrm>
        </p:spPr>
        <p:txBody>
          <a:bodyPr/>
          <a:lstStyle/>
          <a:p>
            <a:pPr>
              <a:defRPr/>
            </a:pPr>
            <a:fld id="{DF96AB09-1682-4784-B69B-6E8F5BC396DD}" type="slidenum">
              <a:rPr lang="pl-PL" smtClean="0"/>
              <a:pPr>
                <a:defRPr/>
              </a:pPr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6131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 idx="4294967295"/>
          </p:nvPr>
        </p:nvSpPr>
        <p:spPr>
          <a:xfrm>
            <a:off x="0" y="701824"/>
            <a:ext cx="7789863" cy="1143000"/>
          </a:xfrm>
        </p:spPr>
        <p:txBody>
          <a:bodyPr>
            <a:normAutofit/>
          </a:bodyPr>
          <a:lstStyle/>
          <a:p>
            <a:pPr algn="l"/>
            <a:r>
              <a:rPr lang="pl-P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Zdobyliśmy zaufanie pośredników finansowych…</a:t>
            </a:r>
            <a:endParaRPr lang="pl-PL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pole tekstowe 24"/>
          <p:cNvSpPr txBox="1"/>
          <p:nvPr/>
        </p:nvSpPr>
        <p:spPr>
          <a:xfrm>
            <a:off x="342391" y="1774557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20 lipca 2010 r. </a:t>
            </a: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– pierwsza umowa pomiędzy BGK a Pośrednikiem Finansowym</a:t>
            </a:r>
          </a:p>
          <a:p>
            <a:r>
              <a:rPr lang="pl-PL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93</a:t>
            </a: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– aktualna liczba umów podpisanych z pośrednikami (stan na</a:t>
            </a:r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www.jeremie.com.pl</a:t>
            </a: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90A744-443B-4802-B183-65CFBDCBE61C}" type="slidenum">
              <a:rPr lang="pl-PL" smtClean="0"/>
              <a:pPr>
                <a:defRPr/>
              </a:pPr>
              <a:t>12</a:t>
            </a:fld>
            <a:endParaRPr lang="pl-PL"/>
          </a:p>
        </p:txBody>
      </p:sp>
      <p:graphicFrame>
        <p:nvGraphicFramePr>
          <p:cNvPr id="9" name="Wykres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8876057"/>
              </p:ext>
            </p:extLst>
          </p:nvPr>
        </p:nvGraphicFramePr>
        <p:xfrm>
          <a:off x="467544" y="2420888"/>
          <a:ext cx="8424936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pole tekstowe 9"/>
          <p:cNvSpPr txBox="1"/>
          <p:nvPr/>
        </p:nvSpPr>
        <p:spPr>
          <a:xfrm>
            <a:off x="7740352" y="2276872"/>
            <a:ext cx="945638" cy="4069322"/>
          </a:xfrm>
          <a:prstGeom prst="rect">
            <a:avLst/>
          </a:prstGeom>
          <a:solidFill>
            <a:srgbClr val="FFFF00">
              <a:alpha val="40000"/>
            </a:srgbClr>
          </a:solidFill>
        </p:spPr>
        <p:txBody>
          <a:bodyPr wrap="square" rtlCol="0">
            <a:noAutofit/>
          </a:bodyPr>
          <a:lstStyle/>
          <a:p>
            <a:pPr algn="ctr"/>
            <a:r>
              <a:rPr lang="pl-PL" sz="1400" i="1" dirty="0" smtClean="0">
                <a:solidFill>
                  <a:srgbClr val="FF6600"/>
                </a:solidFill>
              </a:rPr>
              <a:t>Prognoza</a:t>
            </a:r>
            <a:endParaRPr lang="pl-PL" sz="1400" i="1" dirty="0">
              <a:solidFill>
                <a:srgbClr val="FF6600"/>
              </a:solidFill>
            </a:endParaRPr>
          </a:p>
        </p:txBody>
      </p:sp>
      <p:sp>
        <p:nvSpPr>
          <p:cNvPr id="8" name="pole tekstowe 7"/>
          <p:cNvSpPr txBox="1">
            <a:spLocks noChangeArrowheads="1"/>
          </p:cNvSpPr>
          <p:nvPr/>
        </p:nvSpPr>
        <p:spPr bwMode="auto">
          <a:xfrm>
            <a:off x="971600" y="5877272"/>
            <a:ext cx="6696844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sz="14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Liczba pośredników finansowych: 57 (w tym dwa konsorcja). </a:t>
            </a:r>
            <a:br>
              <a:rPr lang="pl-PL" sz="14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</a:br>
            <a:r>
              <a:rPr lang="pl-PL" sz="14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Woj. wielopolskie – 16 (w tym dwa konsorcja)</a:t>
            </a:r>
          </a:p>
          <a:p>
            <a:pPr eaLnBrk="1" hangingPunct="1"/>
            <a:r>
              <a:rPr lang="pl-PL" sz="1200" b="1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pl-PL" sz="1200" b="1" dirty="0" smtClean="0">
                <a:latin typeface="Tahoma" pitchFamily="34" charset="0"/>
                <a:cs typeface="Tahoma" pitchFamily="34" charset="0"/>
              </a:rPr>
            </a:br>
            <a:endParaRPr lang="pl-PL" sz="1200" b="1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58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 idx="4294967295"/>
          </p:nvPr>
        </p:nvSpPr>
        <p:spPr>
          <a:xfrm>
            <a:off x="179512" y="908720"/>
            <a:ext cx="8434388" cy="1143000"/>
          </a:xfrm>
        </p:spPr>
        <p:txBody>
          <a:bodyPr>
            <a:noAutofit/>
          </a:bodyPr>
          <a:lstStyle/>
          <a:p>
            <a:pPr algn="l"/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Liczba wspartych </a:t>
            </a:r>
            <a:r>
              <a:rPr lang="pl-P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MŚP</a:t>
            </a:r>
            <a:br>
              <a:rPr lang="pl-P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pl-PL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7668344" y="1484784"/>
            <a:ext cx="1080120" cy="4248472"/>
          </a:xfrm>
          <a:prstGeom prst="rect">
            <a:avLst/>
          </a:prstGeom>
          <a:solidFill>
            <a:srgbClr val="FFFF00">
              <a:alpha val="40000"/>
            </a:srgbClr>
          </a:solidFill>
        </p:spPr>
        <p:txBody>
          <a:bodyPr wrap="square" rtlCol="0">
            <a:noAutofit/>
          </a:bodyPr>
          <a:lstStyle/>
          <a:p>
            <a:pPr algn="ctr"/>
            <a:r>
              <a:rPr lang="pl-PL" sz="1600" i="1" dirty="0" smtClean="0">
                <a:solidFill>
                  <a:srgbClr val="FF6600"/>
                </a:solidFill>
              </a:rPr>
              <a:t>Prognoza</a:t>
            </a:r>
            <a:endParaRPr lang="pl-PL" sz="1600" i="1" dirty="0">
              <a:solidFill>
                <a:srgbClr val="FF6600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www.jeremie.com.pl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90A744-443B-4802-B183-65CFBDCBE61C}" type="slidenum">
              <a:rPr lang="pl-PL" smtClean="0"/>
              <a:pPr>
                <a:defRPr/>
              </a:pPr>
              <a:t>13</a:t>
            </a:fld>
            <a:endParaRPr lang="pl-PL"/>
          </a:p>
        </p:txBody>
      </p:sp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1075240"/>
              </p:ext>
            </p:extLst>
          </p:nvPr>
        </p:nvGraphicFramePr>
        <p:xfrm>
          <a:off x="107504" y="1916832"/>
          <a:ext cx="8640960" cy="4275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pole tekstowe 8"/>
          <p:cNvSpPr txBox="1"/>
          <p:nvPr/>
        </p:nvSpPr>
        <p:spPr>
          <a:xfrm>
            <a:off x="35496" y="6296109"/>
            <a:ext cx="45365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smtClean="0"/>
              <a:t>stan na 31.01.2013 r.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54330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Wykres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7612542"/>
              </p:ext>
            </p:extLst>
          </p:nvPr>
        </p:nvGraphicFramePr>
        <p:xfrm>
          <a:off x="60850" y="3140968"/>
          <a:ext cx="8831630" cy="3285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ytuł 5"/>
          <p:cNvSpPr txBox="1">
            <a:spLocks/>
          </p:cNvSpPr>
          <p:nvPr/>
        </p:nvSpPr>
        <p:spPr>
          <a:xfrm>
            <a:off x="0" y="836712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… z którego korzysta ponad 8,8 tys. polskich MŚP</a:t>
            </a:r>
          </a:p>
          <a:p>
            <a:pPr algn="l"/>
            <a:r>
              <a:rPr lang="pl-P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 ponad 3,5 tyś. na terenie województwa </a:t>
            </a:r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</a:t>
            </a:r>
            <a:r>
              <a:rPr lang="pl-P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ielkopolskiego</a:t>
            </a:r>
            <a:endParaRPr lang="pl-PL" sz="2400" b="1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www.jeremie.com.pl</a:t>
            </a: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90A744-443B-4802-B183-65CFBDCBE61C}" type="slidenum">
              <a:rPr lang="pl-PL" smtClean="0"/>
              <a:pPr>
                <a:defRPr/>
              </a:pPr>
              <a:t>14</a:t>
            </a:fld>
            <a:endParaRPr lang="pl-PL"/>
          </a:p>
        </p:txBody>
      </p:sp>
      <p:sp>
        <p:nvSpPr>
          <p:cNvPr id="11" name="pole tekstowe 10"/>
          <p:cNvSpPr txBox="1"/>
          <p:nvPr/>
        </p:nvSpPr>
        <p:spPr>
          <a:xfrm>
            <a:off x="0" y="1992919"/>
            <a:ext cx="903649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VIII 2010 r. </a:t>
            </a: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pierwsze wsparcie dla MŚP </a:t>
            </a:r>
            <a:r>
              <a:rPr lang="pl-PL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(pożyczka; województwo wielkopolskie</a:t>
            </a:r>
            <a:r>
              <a:rPr lang="pl-PL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pl-PL" sz="1200" i="1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r>
              <a:rPr lang="pl-PL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8 872 </a:t>
            </a: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łączna liczba wspartych przedsiębiorców </a:t>
            </a:r>
            <a:endParaRPr lang="pl-PL" sz="1200" i="1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r>
              <a:rPr lang="pl-PL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3 545</a:t>
            </a: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liczba wspartych przedsiębiorców Województwo Wielkopolskie</a:t>
            </a:r>
            <a:endParaRPr lang="pl-PL" i="1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35496" y="6296109"/>
            <a:ext cx="45365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smtClean="0"/>
              <a:t>stan na 31.01.2013 r.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328913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 idx="4294967295"/>
          </p:nvPr>
        </p:nvSpPr>
        <p:spPr>
          <a:xfrm>
            <a:off x="107504" y="1061864"/>
            <a:ext cx="9145016" cy="1143000"/>
          </a:xfrm>
        </p:spPr>
        <p:txBody>
          <a:bodyPr>
            <a:noAutofit/>
          </a:bodyPr>
          <a:lstStyle/>
          <a:p>
            <a:pPr algn="l"/>
            <a:r>
              <a:rPr lang="pl-P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Łączna wartość udzielonego wsparcia w województwie wielkopolskim</a:t>
            </a:r>
            <a:br>
              <a:rPr lang="pl-P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pl-PL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dirty="0" smtClean="0"/>
              <a:t>www.jeremie.com.pl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90A744-443B-4802-B183-65CFBDCBE61C}" type="slidenum">
              <a:rPr lang="pl-PL" smtClean="0"/>
              <a:pPr>
                <a:defRPr/>
              </a:pPr>
              <a:t>15</a:t>
            </a:fld>
            <a:endParaRPr lang="pl-PL"/>
          </a:p>
        </p:txBody>
      </p:sp>
      <p:sp>
        <p:nvSpPr>
          <p:cNvPr id="20" name="pole tekstowe 3"/>
          <p:cNvSpPr txBox="1">
            <a:spLocks noChangeArrowheads="1"/>
          </p:cNvSpPr>
          <p:nvPr/>
        </p:nvSpPr>
        <p:spPr bwMode="auto">
          <a:xfrm>
            <a:off x="4789764" y="1916832"/>
            <a:ext cx="42481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pl-PL" sz="1400" b="1" dirty="0">
                <a:latin typeface="+mn-lt"/>
                <a:cs typeface="Tahoma" pitchFamily="34" charset="0"/>
              </a:rPr>
              <a:t>W</a:t>
            </a:r>
            <a:r>
              <a:rPr lang="pl-PL" sz="1400" b="1" dirty="0" smtClean="0">
                <a:latin typeface="+mn-lt"/>
                <a:cs typeface="Tahoma" pitchFamily="34" charset="0"/>
              </a:rPr>
              <a:t>artość wsparcia udzielonego MŚP (w PLN)</a:t>
            </a:r>
          </a:p>
        </p:txBody>
      </p:sp>
      <p:sp>
        <p:nvSpPr>
          <p:cNvPr id="9" name="pole tekstowe 3"/>
          <p:cNvSpPr txBox="1">
            <a:spLocks noChangeArrowheads="1"/>
          </p:cNvSpPr>
          <p:nvPr/>
        </p:nvSpPr>
        <p:spPr bwMode="auto">
          <a:xfrm>
            <a:off x="827584" y="1916832"/>
            <a:ext cx="42481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pl-PL" sz="1400" b="1" dirty="0" smtClean="0">
                <a:latin typeface="+mn-lt"/>
                <a:cs typeface="Tahoma" pitchFamily="34" charset="0"/>
              </a:rPr>
              <a:t>Liczba wspartych MŚP</a:t>
            </a:r>
          </a:p>
        </p:txBody>
      </p:sp>
      <p:graphicFrame>
        <p:nvGraphicFramePr>
          <p:cNvPr id="11" name="Wykres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1830353"/>
              </p:ext>
            </p:extLst>
          </p:nvPr>
        </p:nvGraphicFramePr>
        <p:xfrm>
          <a:off x="0" y="2224608"/>
          <a:ext cx="3995936" cy="3580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Wykres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177154"/>
              </p:ext>
            </p:extLst>
          </p:nvPr>
        </p:nvGraphicFramePr>
        <p:xfrm>
          <a:off x="3923928" y="2224609"/>
          <a:ext cx="4752528" cy="4035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pole tekstowe 14"/>
          <p:cNvSpPr txBox="1"/>
          <p:nvPr/>
        </p:nvSpPr>
        <p:spPr>
          <a:xfrm>
            <a:off x="35496" y="6296109"/>
            <a:ext cx="45365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smtClean="0"/>
              <a:t>stan na 31.01.2013 r.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277351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 idx="4294967295"/>
          </p:nvPr>
        </p:nvSpPr>
        <p:spPr>
          <a:xfrm>
            <a:off x="467544" y="845840"/>
            <a:ext cx="8208912" cy="1143000"/>
          </a:xfrm>
        </p:spPr>
        <p:txBody>
          <a:bodyPr>
            <a:noAutofit/>
          </a:bodyPr>
          <a:lstStyle/>
          <a:p>
            <a:pPr algn="l"/>
            <a:r>
              <a:rPr lang="pl-P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… co jest zasługą również działań informacyjno-    promocyjnych</a:t>
            </a:r>
            <a:endParaRPr lang="pl-PL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467544" y="1679604"/>
            <a:ext cx="8208912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przeprowadzono </a:t>
            </a:r>
            <a:r>
              <a:rPr lang="pl-PL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18 kampanii reklamowych </a:t>
            </a: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inicjatywy JEREMIE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zorganizowano blisko </a:t>
            </a:r>
            <a:r>
              <a:rPr lang="pl-PL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281 konferencji, </a:t>
            </a: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spotkań, szkoleń dla ponad </a:t>
            </a:r>
            <a:r>
              <a:rPr lang="pl-PL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 tys. przedsiębiorców oraz potencjalnych pośredników finansowych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pl-PL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 konferencji </a:t>
            </a: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regionalnych Giełda Produktów Finansowych JEREMIE dla blisko </a:t>
            </a:r>
            <a:r>
              <a:rPr lang="pl-PL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1500 przedsiębiorców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endParaRPr lang="pl-PL" b="1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endParaRPr lang="pl-PL" b="1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Dni Instrumentów Inżynierii Finansowej w Warszawie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Zachodniopomorskie Dni Instrumentów Inżynierii Finansowej w Szczecinie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Kongres MŚP w Katowicach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Światowe Dni Innowacji w Poznaniu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Europejskie Forum Gospodarcze w Łodzi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Forum Funduszy Europejskich w Łodzi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endParaRPr lang="pl-PL" b="1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endParaRPr lang="pl-PL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489" y="3501008"/>
            <a:ext cx="1737719" cy="104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www.jeremie.com.pl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90A744-443B-4802-B183-65CFBDCBE61C}" type="slidenum">
              <a:rPr lang="pl-PL" smtClean="0"/>
              <a:pPr>
                <a:defRPr/>
              </a:pPr>
              <a:t>16</a:t>
            </a:fld>
            <a:endParaRPr lang="pl-PL"/>
          </a:p>
        </p:txBody>
      </p:sp>
      <p:pic>
        <p:nvPicPr>
          <p:cNvPr id="5" name="Obraz 4" descr="Wycinek ekranu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018" y="3429000"/>
            <a:ext cx="1577246" cy="113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16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 idx="4294967295"/>
          </p:nvPr>
        </p:nvSpPr>
        <p:spPr>
          <a:xfrm>
            <a:off x="170060" y="692696"/>
            <a:ext cx="8434388" cy="1143000"/>
          </a:xfrm>
        </p:spPr>
        <p:txBody>
          <a:bodyPr>
            <a:noAutofit/>
          </a:bodyPr>
          <a:lstStyle/>
          <a:p>
            <a:pPr algn="l"/>
            <a:r>
              <a:rPr lang="pl-P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Przedsiębiorcy w ramach inicjatywy JEREMIE</a:t>
            </a:r>
            <a:endParaRPr lang="pl-PL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www.jeremie.com.pl</a:t>
            </a: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90A744-443B-4802-B183-65CFBDCBE61C}" type="slidenum">
              <a:rPr lang="pl-PL" smtClean="0"/>
              <a:pPr>
                <a:defRPr/>
              </a:pPr>
              <a:t>17</a:t>
            </a:fld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3707904" y="1844824"/>
            <a:ext cx="525658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Impuls PPH </a:t>
            </a:r>
            <a:r>
              <a:rPr lang="pl-PL" dirty="0"/>
              <a:t>IMPULS Sp. z o.o. została założona w 1988 w </a:t>
            </a:r>
            <a:r>
              <a:rPr lang="pl-PL" dirty="0" err="1" smtClean="0"/>
              <a:t>Notkowie</a:t>
            </a:r>
            <a:r>
              <a:rPr lang="pl-PL" dirty="0" smtClean="0"/>
              <a:t> </a:t>
            </a:r>
            <a:r>
              <a:rPr lang="pl-PL" dirty="0"/>
              <a:t>przynależnym do gminy Suchy Las w, powiecie poznańskim. Od 2008 ma własną pracownię projektową i biuro architektoniczno-budowlane. Produkuje systemy wentylacyjne ze stali ocynkowanej oraz kwasoodpornej (przewody i kształtki prostokątne i kołowe, elementy kanałowe, dachowe i ścienne). Wcześniej firma zajmowała się produkcją konstrukcji stalowych i wyrobem mebli na potrzeby sklepów wielkopowierzchniowych, następnie w 2008 zmieniła właściciela – mówi Paweł </a:t>
            </a:r>
            <a:r>
              <a:rPr lang="pl-PL" dirty="0" err="1"/>
              <a:t>Kruszyk</a:t>
            </a:r>
            <a:r>
              <a:rPr lang="pl-PL" dirty="0"/>
              <a:t>, obecny właściciel i prezes zarządu.</a:t>
            </a:r>
            <a:endParaRPr lang="pl-PL" dirty="0" smtClean="0"/>
          </a:p>
          <a:p>
            <a:endParaRPr lang="pl-PL" dirty="0" smtClean="0"/>
          </a:p>
        </p:txBody>
      </p:sp>
      <p:pic>
        <p:nvPicPr>
          <p:cNvPr id="1029" name="Picture 5" descr="C:\Users\astaw\Desktop\Pulpit\autoryzacja MSP\-0668++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04" y="1852238"/>
            <a:ext cx="3600000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73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 idx="4294967295"/>
          </p:nvPr>
        </p:nvSpPr>
        <p:spPr>
          <a:xfrm>
            <a:off x="170060" y="692696"/>
            <a:ext cx="8434388" cy="1143000"/>
          </a:xfrm>
        </p:spPr>
        <p:txBody>
          <a:bodyPr>
            <a:noAutofit/>
          </a:bodyPr>
          <a:lstStyle/>
          <a:p>
            <a:pPr algn="l"/>
            <a:r>
              <a:rPr lang="pl-P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Przedsiębiorcy w ramach inicjatywy JEREMIE</a:t>
            </a:r>
            <a:endParaRPr lang="pl-PL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www.jeremie.com.pl</a:t>
            </a: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90A744-443B-4802-B183-65CFBDCBE61C}" type="slidenum">
              <a:rPr lang="pl-PL" smtClean="0"/>
              <a:pPr>
                <a:defRPr/>
              </a:pPr>
              <a:t>18</a:t>
            </a:fld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3707904" y="1844824"/>
            <a:ext cx="52565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Marathon</a:t>
            </a:r>
            <a:r>
              <a:rPr lang="pl-PL" dirty="0" smtClean="0"/>
              <a:t> </a:t>
            </a:r>
            <a:r>
              <a:rPr lang="pl-PL" dirty="0"/>
              <a:t>International to poznańska firma transportowa, działająca na terenie całej Europy. Specjalizuje się </a:t>
            </a:r>
            <a:r>
              <a:rPr lang="pl-PL" dirty="0" smtClean="0"/>
              <a:t>w przewozie </a:t>
            </a:r>
            <a:r>
              <a:rPr lang="pl-PL" dirty="0"/>
              <a:t>ładunków gabarytowych o kubaturze do 118 metrów sześciennych lub 38 miejscach paletowych. W swojej ofercie ma również diagnostykę i naprawy samochodowe. We wrześniu 2011 zarząd spółki podjął decyzję o zakupie działki inwestycyjnej pod rozbudowę firmy – </a:t>
            </a:r>
            <a:r>
              <a:rPr lang="pl-PL" i="1" dirty="0"/>
              <a:t>i tak zaczęła się nasza przygoda z JEREMIE</a:t>
            </a:r>
            <a:r>
              <a:rPr lang="pl-PL" dirty="0"/>
              <a:t> – dodaje Emil Lisowski, prezes </a:t>
            </a:r>
            <a:r>
              <a:rPr lang="pl-PL" dirty="0" err="1"/>
              <a:t>Marathon</a:t>
            </a:r>
            <a:r>
              <a:rPr lang="pl-PL" dirty="0"/>
              <a:t> International</a:t>
            </a:r>
            <a:endParaRPr lang="pl-PL" dirty="0" smtClean="0"/>
          </a:p>
          <a:p>
            <a:endParaRPr lang="pl-PL" dirty="0" smtClean="0"/>
          </a:p>
        </p:txBody>
      </p:sp>
      <p:pic>
        <p:nvPicPr>
          <p:cNvPr id="2050" name="Picture 2" descr="C:\Users\astaw\Desktop\Pulpit\autoryzacja MSP\-0556++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04" y="1844824"/>
            <a:ext cx="3600000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4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 idx="4294967295"/>
          </p:nvPr>
        </p:nvSpPr>
        <p:spPr>
          <a:xfrm>
            <a:off x="170060" y="692696"/>
            <a:ext cx="8434388" cy="1143000"/>
          </a:xfrm>
        </p:spPr>
        <p:txBody>
          <a:bodyPr>
            <a:noAutofit/>
          </a:bodyPr>
          <a:lstStyle/>
          <a:p>
            <a:pPr algn="l"/>
            <a:r>
              <a:rPr lang="pl-P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Przedsiębiorcy w ramach inicjatywy JEREMIE</a:t>
            </a:r>
            <a:endParaRPr lang="pl-PL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www.jeremie.com.pl</a:t>
            </a: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90A744-443B-4802-B183-65CFBDCBE61C}" type="slidenum">
              <a:rPr lang="pl-PL" smtClean="0"/>
              <a:pPr>
                <a:defRPr/>
              </a:pPr>
              <a:t>19</a:t>
            </a:fld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3707904" y="1844824"/>
            <a:ext cx="525658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Skansen </a:t>
            </a:r>
            <a:r>
              <a:rPr lang="pl-PL" dirty="0" err="1" smtClean="0"/>
              <a:t>Soplicowo</a:t>
            </a:r>
            <a:r>
              <a:rPr lang="pl-PL" dirty="0" smtClean="0"/>
              <a:t> Filmowe tworzą lamus </a:t>
            </a:r>
            <a:r>
              <a:rPr lang="pl-PL" dirty="0"/>
              <a:t>(biuro skansenu), wozownia (zwierzyniec), spichlerz (planowane kino cyfrowe), stajnia (sala spotkań i biesiad), stodoła (planowane wystawy filmowe) oraz kurnik. Od niedawna odwiedzający mają również do dyspozycji dwór Sopliców, który został zbudowany dzięki poręczeniu JEREMIE.</a:t>
            </a:r>
            <a:br>
              <a:rPr lang="pl-PL" dirty="0"/>
            </a:br>
            <a:r>
              <a:rPr lang="pl-PL" dirty="0"/>
              <a:t>Dziedziniec folwarku zajmują: sernica, studnia z żurawiem, bocianie gniazdo, gołębnik i plecione płoty. Skansen ożywiają liczne zwierzęta, niektóre z nich występowały w ekranizacji </a:t>
            </a:r>
            <a:r>
              <a:rPr lang="pl-PL" i="1" dirty="0"/>
              <a:t>Pana Tadeusza</a:t>
            </a:r>
            <a:r>
              <a:rPr lang="pl-PL" dirty="0"/>
              <a:t> Andrzeja Wajdy. Uroku dodają też ogródek Zosi przy lamusie i otaczający całość stary sad. Turyści odwiedzający skansen mogą przywdziać kostiumy filmowe. Całość dopełnia klimatyczna muzyka Wojciecha Kilara</a:t>
            </a:r>
            <a:endParaRPr lang="pl-PL" dirty="0" smtClean="0"/>
          </a:p>
          <a:p>
            <a:endParaRPr lang="pl-PL" dirty="0"/>
          </a:p>
        </p:txBody>
      </p:sp>
      <p:pic>
        <p:nvPicPr>
          <p:cNvPr id="3074" name="Picture 2" descr="C:\Users\astaw\Desktop\Pulpit\autoryzacja MSP\-0736++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04" y="1844824"/>
            <a:ext cx="3600000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32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dirty="0" smtClean="0"/>
              <a:t>www.jeremie.com.pl</a:t>
            </a: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96AB09-1682-4784-B69B-6E8F5BC396DD}" type="slidenum">
              <a:rPr lang="pl-PL" smtClean="0"/>
              <a:pPr>
                <a:defRPr/>
              </a:pPr>
              <a:t>2</a:t>
            </a:fld>
            <a:endParaRPr lang="pl-PL" dirty="0"/>
          </a:p>
        </p:txBody>
      </p:sp>
      <p:sp>
        <p:nvSpPr>
          <p:cNvPr id="4" name="pole tekstowe 5"/>
          <p:cNvSpPr txBox="1">
            <a:spLocks noChangeArrowheads="1"/>
          </p:cNvSpPr>
          <p:nvPr/>
        </p:nvSpPr>
        <p:spPr bwMode="auto">
          <a:xfrm>
            <a:off x="4788024" y="1124744"/>
            <a:ext cx="39671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pl-PL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 to jest JEREMIE?</a:t>
            </a: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544513" y="3140968"/>
            <a:ext cx="80645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kern="0" dirty="0">
                <a:latin typeface="Tahoma" pitchFamily="34" charset="0"/>
                <a:cs typeface="Tahoma" pitchFamily="34" charset="0"/>
              </a:rPr>
              <a:t>To przedsięwzięcie Komisji Europejskiej, Europejskiego Funduszu Inwestycyjnego </a:t>
            </a:r>
            <a:br>
              <a:rPr lang="pl-PL" sz="1600" kern="0" dirty="0">
                <a:latin typeface="Tahoma" pitchFamily="34" charset="0"/>
                <a:cs typeface="Tahoma" pitchFamily="34" charset="0"/>
              </a:rPr>
            </a:br>
            <a:r>
              <a:rPr lang="pl-PL" sz="1600" kern="0" dirty="0">
                <a:latin typeface="Tahoma" pitchFamily="34" charset="0"/>
                <a:cs typeface="Tahoma" pitchFamily="34" charset="0"/>
              </a:rPr>
              <a:t>oraz Europejskiego Banku Inwestycyjnego mające na celu </a:t>
            </a:r>
            <a:r>
              <a:rPr lang="pl-PL" sz="1600" b="1" kern="0" dirty="0">
                <a:latin typeface="Tahoma" pitchFamily="34" charset="0"/>
                <a:cs typeface="Tahoma" pitchFamily="34" charset="0"/>
              </a:rPr>
              <a:t>wsparcie mikro, małych </a:t>
            </a:r>
            <a:br>
              <a:rPr lang="pl-PL" sz="1600" b="1" kern="0" dirty="0">
                <a:latin typeface="Tahoma" pitchFamily="34" charset="0"/>
                <a:cs typeface="Tahoma" pitchFamily="34" charset="0"/>
              </a:rPr>
            </a:br>
            <a:r>
              <a:rPr lang="pl-PL" sz="1600" b="1" kern="0" dirty="0">
                <a:latin typeface="Tahoma" pitchFamily="34" charset="0"/>
                <a:cs typeface="Tahoma" pitchFamily="34" charset="0"/>
              </a:rPr>
              <a:t>i średnich przedsiębiorstw </a:t>
            </a:r>
            <a:r>
              <a:rPr lang="pl-PL" sz="1600" kern="0" dirty="0">
                <a:latin typeface="Tahoma" pitchFamily="34" charset="0"/>
                <a:cs typeface="Tahoma" pitchFamily="34" charset="0"/>
              </a:rPr>
              <a:t>w dostępie do źródeł finansowania o charakterze </a:t>
            </a:r>
            <a:r>
              <a:rPr lang="pl-PL" sz="1600" b="1" kern="0" dirty="0" err="1">
                <a:latin typeface="Tahoma" pitchFamily="34" charset="0"/>
                <a:cs typeface="Tahoma" pitchFamily="34" charset="0"/>
              </a:rPr>
              <a:t>pozadotacyjnym</a:t>
            </a:r>
            <a:r>
              <a:rPr lang="pl-PL" sz="1600" kern="0" dirty="0">
                <a:latin typeface="Tahoma" pitchFamily="34" charset="0"/>
                <a:cs typeface="Tahoma" pitchFamily="34" charset="0"/>
              </a:rPr>
              <a:t>, polegające na: </a:t>
            </a:r>
            <a:endParaRPr lang="pl-PL" sz="1600" kern="0" dirty="0" smtClean="0">
              <a:latin typeface="Tahoma" pitchFamily="34" charset="0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600" kern="0" dirty="0">
              <a:latin typeface="Tahoma" pitchFamily="34" charset="0"/>
              <a:cs typeface="Tahoma" pitchFamily="34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1600" dirty="0">
                <a:latin typeface="Tahoma" pitchFamily="34" charset="0"/>
                <a:cs typeface="Tahoma" pitchFamily="34" charset="0"/>
              </a:rPr>
              <a:t>koncentracji na mikro, małych i średnich firmach, znajdujących się we wczesnej fazie rozwoju i/lub  z ograniczonym dostępem do finansowania zewnętrznego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1600" dirty="0">
                <a:latin typeface="Tahoma" pitchFamily="34" charset="0"/>
                <a:cs typeface="Tahoma" pitchFamily="34" charset="0"/>
              </a:rPr>
              <a:t>dostarczeniu kapitału na inwestycje podmiotom nieposiadającym </a:t>
            </a:r>
            <a:r>
              <a:rPr lang="pl-PL" sz="1600" dirty="0" smtClean="0">
                <a:latin typeface="Tahoma" pitchFamily="34" charset="0"/>
                <a:cs typeface="Tahoma" pitchFamily="34" charset="0"/>
              </a:rPr>
              <a:t>odpowiednich zabezpieczeń by </a:t>
            </a:r>
            <a:r>
              <a:rPr lang="pl-PL" sz="1600" dirty="0">
                <a:latin typeface="Tahoma" pitchFamily="34" charset="0"/>
                <a:cs typeface="Tahoma" pitchFamily="34" charset="0"/>
              </a:rPr>
              <a:t>otrzymać kredyty bankowe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1600" dirty="0">
                <a:latin typeface="Tahoma" pitchFamily="34" charset="0"/>
                <a:cs typeface="Tahoma" pitchFamily="34" charset="0"/>
              </a:rPr>
              <a:t>wprowadzeniu i rozwoju odnawialnego (</a:t>
            </a:r>
            <a:r>
              <a:rPr lang="pl-PL" sz="1600" dirty="0" err="1">
                <a:latin typeface="Tahoma" pitchFamily="34" charset="0"/>
                <a:cs typeface="Tahoma" pitchFamily="34" charset="0"/>
              </a:rPr>
              <a:t>pozadotacyjnego</a:t>
            </a:r>
            <a:r>
              <a:rPr lang="pl-PL" sz="1600" dirty="0">
                <a:latin typeface="Tahoma" pitchFamily="34" charset="0"/>
                <a:cs typeface="Tahoma" pitchFamily="34" charset="0"/>
              </a:rPr>
              <a:t>) systemu wsparcia przedsiębiorstw poprzez udostępnienie Pośrednikom Finansowym zwrotnych produktów </a:t>
            </a:r>
            <a:r>
              <a:rPr lang="pl-PL" sz="1600" dirty="0" smtClean="0">
                <a:latin typeface="Tahoma" pitchFamily="34" charset="0"/>
                <a:cs typeface="Tahoma" pitchFamily="34" charset="0"/>
              </a:rPr>
              <a:t>finansowych (Pożyczka </a:t>
            </a:r>
            <a:r>
              <a:rPr lang="pl-PL" sz="1600" dirty="0">
                <a:latin typeface="Tahoma" pitchFamily="34" charset="0"/>
                <a:cs typeface="Tahoma" pitchFamily="34" charset="0"/>
              </a:rPr>
              <a:t>Globalna, Reporęczenie, Poręczenie Portfelowe)</a:t>
            </a:r>
          </a:p>
        </p:txBody>
      </p:sp>
      <p:sp>
        <p:nvSpPr>
          <p:cNvPr id="6" name="Strzałka w dół 5"/>
          <p:cNvSpPr/>
          <p:nvPr/>
        </p:nvSpPr>
        <p:spPr>
          <a:xfrm>
            <a:off x="4398293" y="2393514"/>
            <a:ext cx="484187" cy="6709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763" y="1671886"/>
            <a:ext cx="9144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l-PL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</a:t>
            </a:r>
            <a:r>
              <a:rPr lang="pl-PL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oint </a:t>
            </a:r>
            <a:r>
              <a:rPr lang="pl-PL" sz="2000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pl-PL" sz="20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uropean</a:t>
            </a:r>
            <a:r>
              <a:rPr lang="pl-PL" sz="20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000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</a:t>
            </a:r>
            <a:r>
              <a:rPr lang="pl-PL" sz="20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sources</a:t>
            </a:r>
            <a:r>
              <a:rPr lang="pl-PL" sz="20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for </a:t>
            </a:r>
            <a:r>
              <a:rPr lang="pl-PL" sz="2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</a:t>
            </a:r>
            <a:r>
              <a:rPr lang="pl-PL" sz="20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cro-to-Medium </a:t>
            </a:r>
            <a:r>
              <a:rPr lang="pl-PL" sz="2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pl-PL" sz="20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nterprises</a:t>
            </a:r>
            <a:r>
              <a:rPr lang="pl-PL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pl-PL" sz="20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Wspólne europejskie zasoby dla MŚP</a:t>
            </a:r>
          </a:p>
        </p:txBody>
      </p:sp>
    </p:spTree>
    <p:extLst>
      <p:ext uri="{BB962C8B-B14F-4D97-AF65-F5344CB8AC3E}">
        <p14:creationId xmlns:p14="http://schemas.microsoft.com/office/powerpoint/2010/main" val="409762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www.jeremie.com.pl</a:t>
            </a: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90A744-443B-4802-B183-65CFBDCBE61C}" type="slidenum">
              <a:rPr lang="pl-PL" smtClean="0"/>
              <a:pPr>
                <a:defRPr/>
              </a:pPr>
              <a:t>20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 idx="4294967295"/>
          </p:nvPr>
        </p:nvSpPr>
        <p:spPr>
          <a:xfrm>
            <a:off x="708025" y="692696"/>
            <a:ext cx="8435975" cy="1143000"/>
          </a:xfrm>
        </p:spPr>
        <p:txBody>
          <a:bodyPr>
            <a:noAutofit/>
          </a:bodyPr>
          <a:lstStyle/>
          <a:p>
            <a:pPr indent="-5334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2000" b="1" dirty="0" smtClean="0"/>
              <a:t>Pośrednicy Finansowi w Wielkopolsce</a:t>
            </a:r>
            <a:endParaRPr lang="pl-PL" sz="2000" b="1" i="1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9748207"/>
              </p:ext>
            </p:extLst>
          </p:nvPr>
        </p:nvGraphicFramePr>
        <p:xfrm>
          <a:off x="107504" y="1484784"/>
          <a:ext cx="8784976" cy="51622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007"/>
                <a:gridCol w="6014939"/>
                <a:gridCol w="2216030"/>
              </a:tblGrid>
              <a:tr h="290148">
                <a:tc>
                  <a:txBody>
                    <a:bodyPr/>
                    <a:lstStyle/>
                    <a:p>
                      <a:r>
                        <a:rPr lang="pl-PL" sz="1100" dirty="0" smtClean="0">
                          <a:latin typeface="Tahoma" pitchFamily="34" charset="0"/>
                          <a:cs typeface="Tahoma" pitchFamily="34" charset="0"/>
                        </a:rPr>
                        <a:t>L.p.</a:t>
                      </a:r>
                      <a:endParaRPr lang="pl-PL" sz="11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100" dirty="0" smtClean="0">
                          <a:latin typeface="Tahoma" pitchFamily="34" charset="0"/>
                          <a:cs typeface="Tahoma" pitchFamily="34" charset="0"/>
                        </a:rPr>
                        <a:t>Pośrednik Finansowy</a:t>
                      </a:r>
                      <a:endParaRPr lang="pl-PL" sz="11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ahoma" pitchFamily="34" charset="0"/>
                          <a:cs typeface="Tahoma" pitchFamily="34" charset="0"/>
                        </a:rPr>
                        <a:t>Produkt</a:t>
                      </a:r>
                      <a:endParaRPr lang="pl-PL" sz="11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273081">
                <a:tc>
                  <a:txBody>
                    <a:bodyPr/>
                    <a:lstStyle/>
                    <a:p>
                      <a:pPr algn="ctr"/>
                      <a:r>
                        <a:rPr lang="pl-PL" sz="1100" b="0" i="0" dirty="0" smtClean="0">
                          <a:latin typeface="Tahoma" pitchFamily="34" charset="0"/>
                          <a:cs typeface="Tahoma" pitchFamily="34" charset="0"/>
                        </a:rPr>
                        <a:t>1.</a:t>
                      </a:r>
                      <a:endParaRPr lang="pl-PL" sz="1100" b="0" i="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100" b="0" i="0" dirty="0" smtClean="0">
                          <a:latin typeface="Tahoma" pitchFamily="34" charset="0"/>
                          <a:cs typeface="Tahoma" pitchFamily="34" charset="0"/>
                        </a:rPr>
                        <a:t>Wielkopolska Agencja Rozwoju Przedsiębiorczości Sp. z o.o. </a:t>
                      </a:r>
                    </a:p>
                    <a:p>
                      <a:pPr algn="l"/>
                      <a:r>
                        <a:rPr lang="pl-PL" sz="1200" b="1" i="0" dirty="0" smtClean="0">
                          <a:solidFill>
                            <a:srgbClr val="FF0000"/>
                          </a:solidFill>
                          <a:latin typeface="Tahoma" pitchFamily="34" charset="0"/>
                          <a:cs typeface="Tahoma" pitchFamily="34" charset="0"/>
                        </a:rPr>
                        <a:t>Oddział  w Pile: ul. Grunwaldzka 2; 64-920 Piła</a:t>
                      </a:r>
                      <a:endParaRPr lang="pl-PL" sz="1200" b="1" i="0" dirty="0">
                        <a:solidFill>
                          <a:srgbClr val="FF0000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ahoma" pitchFamily="34" charset="0"/>
                          <a:cs typeface="Tahoma" pitchFamily="34" charset="0"/>
                        </a:rPr>
                        <a:t>Pożyczka Globalna</a:t>
                      </a:r>
                      <a:endParaRPr lang="pl-PL" sz="11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273081">
                <a:tc>
                  <a:txBody>
                    <a:bodyPr/>
                    <a:lstStyle/>
                    <a:p>
                      <a:pPr algn="ctr"/>
                      <a:r>
                        <a:rPr lang="pl-PL" sz="1100" b="0" i="0" dirty="0" smtClean="0">
                          <a:latin typeface="Tahoma" pitchFamily="34" charset="0"/>
                          <a:cs typeface="Tahoma" pitchFamily="34" charset="0"/>
                        </a:rPr>
                        <a:t>2.</a:t>
                      </a:r>
                      <a:endParaRPr lang="pl-PL" sz="1100" b="0" i="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100" b="0" i="0" dirty="0" smtClean="0">
                          <a:latin typeface="Tahoma" pitchFamily="34" charset="0"/>
                          <a:cs typeface="Tahoma" pitchFamily="34" charset="0"/>
                        </a:rPr>
                        <a:t>Polska Fundacja Przedsiębiorczości</a:t>
                      </a:r>
                    </a:p>
                    <a:p>
                      <a:pPr algn="l"/>
                      <a:r>
                        <a:rPr lang="pl-PL" sz="1200" b="1" i="0" dirty="0" smtClean="0">
                          <a:solidFill>
                            <a:srgbClr val="FF0000"/>
                          </a:solidFill>
                          <a:latin typeface="Tahoma" pitchFamily="34" charset="0"/>
                          <a:cs typeface="Tahoma" pitchFamily="34" charset="0"/>
                        </a:rPr>
                        <a:t>Biuro</a:t>
                      </a:r>
                      <a:r>
                        <a:rPr lang="pl-PL" sz="1200" b="1" i="0" baseline="0" dirty="0" smtClean="0">
                          <a:solidFill>
                            <a:srgbClr val="FF0000"/>
                          </a:solidFill>
                          <a:latin typeface="Tahoma" pitchFamily="34" charset="0"/>
                          <a:cs typeface="Tahoma" pitchFamily="34" charset="0"/>
                        </a:rPr>
                        <a:t> lokalne</a:t>
                      </a:r>
                      <a:r>
                        <a:rPr lang="pl-PL" sz="1200" b="1" i="0" dirty="0" smtClean="0">
                          <a:solidFill>
                            <a:srgbClr val="FF0000"/>
                          </a:solidFill>
                          <a:latin typeface="Tahoma" pitchFamily="34" charset="0"/>
                          <a:cs typeface="Tahoma" pitchFamily="34" charset="0"/>
                        </a:rPr>
                        <a:t> Pile: ul. Niepodległości 33 p.301; 64-920 Piła </a:t>
                      </a:r>
                      <a:endParaRPr lang="pl-PL" sz="1200" b="1" i="0" dirty="0">
                        <a:solidFill>
                          <a:srgbClr val="FF0000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ahoma" pitchFamily="34" charset="0"/>
                          <a:cs typeface="Tahoma" pitchFamily="34" charset="0"/>
                        </a:rPr>
                        <a:t>Pożyczka Globalna</a:t>
                      </a:r>
                      <a:endParaRPr lang="pl-PL" sz="11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443755">
                <a:tc>
                  <a:txBody>
                    <a:bodyPr/>
                    <a:lstStyle/>
                    <a:p>
                      <a:pPr algn="ctr"/>
                      <a:r>
                        <a:rPr lang="pl-PL" sz="1100" b="0" i="0" dirty="0" smtClean="0">
                          <a:latin typeface="Tahoma" pitchFamily="34" charset="0"/>
                          <a:cs typeface="Tahoma" pitchFamily="34" charset="0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100" b="0" i="0" dirty="0" smtClean="0">
                          <a:latin typeface="Tahoma" pitchFamily="34" charset="0"/>
                          <a:cs typeface="Tahoma" pitchFamily="34" charset="0"/>
                        </a:rPr>
                        <a:t>Konsorcjum w składzie: </a:t>
                      </a:r>
                      <a:br>
                        <a:rPr lang="pl-PL" sz="1100" b="0" i="0" dirty="0" smtClean="0">
                          <a:latin typeface="Tahoma" pitchFamily="34" charset="0"/>
                          <a:cs typeface="Tahoma" pitchFamily="34" charset="0"/>
                        </a:rPr>
                      </a:br>
                      <a:r>
                        <a:rPr lang="pl-PL" sz="1100" b="0" i="0" dirty="0" smtClean="0">
                          <a:latin typeface="Tahoma" pitchFamily="34" charset="0"/>
                          <a:cs typeface="Tahoma" pitchFamily="34" charset="0"/>
                        </a:rPr>
                        <a:t>E</a:t>
                      </a:r>
                      <a:r>
                        <a:rPr lang="pl-PL" sz="1100" b="0" i="0" baseline="0" dirty="0" smtClean="0">
                          <a:latin typeface="Tahoma" pitchFamily="34" charset="0"/>
                          <a:cs typeface="Tahoma" pitchFamily="34" charset="0"/>
                        </a:rPr>
                        <a:t>CDF Sp. z o.o. - Towarzystwo Inwestycji </a:t>
                      </a:r>
                      <a:r>
                        <a:rPr lang="pl-PL" sz="1100" b="0" i="0" baseline="0" dirty="0" err="1" smtClean="0">
                          <a:latin typeface="Tahoma" pitchFamily="34" charset="0"/>
                          <a:cs typeface="Tahoma" pitchFamily="34" charset="0"/>
                        </a:rPr>
                        <a:t>Społeczno</a:t>
                      </a:r>
                      <a:r>
                        <a:rPr lang="pl-PL" sz="1100" b="0" i="0" baseline="0" dirty="0" smtClean="0">
                          <a:latin typeface="Tahoma" pitchFamily="34" charset="0"/>
                          <a:cs typeface="Tahoma" pitchFamily="34" charset="0"/>
                        </a:rPr>
                        <a:t> – Ekonomicznych S.A.</a:t>
                      </a:r>
                      <a:endParaRPr lang="pl-PL" sz="1100" b="0" i="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ahoma" pitchFamily="34" charset="0"/>
                          <a:cs typeface="Tahoma" pitchFamily="34" charset="0"/>
                        </a:rPr>
                        <a:t>Pożyczka Globalna</a:t>
                      </a:r>
                    </a:p>
                    <a:p>
                      <a:pPr algn="ctr"/>
                      <a:endParaRPr lang="pl-PL" sz="11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273081">
                <a:tc>
                  <a:txBody>
                    <a:bodyPr/>
                    <a:lstStyle/>
                    <a:p>
                      <a:pPr algn="ctr"/>
                      <a:r>
                        <a:rPr lang="pl-PL" sz="1100" b="0" i="0" dirty="0" smtClean="0">
                          <a:latin typeface="Tahoma" pitchFamily="34" charset="0"/>
                          <a:cs typeface="Tahoma" pitchFamily="34" charset="0"/>
                        </a:rPr>
                        <a:t>4.</a:t>
                      </a:r>
                      <a:endParaRPr lang="pl-PL" sz="1100" b="0" i="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100" b="0" i="0" dirty="0" smtClean="0">
                          <a:latin typeface="Tahoma" pitchFamily="34" charset="0"/>
                          <a:cs typeface="Tahoma" pitchFamily="34" charset="0"/>
                        </a:rPr>
                        <a:t>IKB Leasing Polska Sp.</a:t>
                      </a:r>
                      <a:r>
                        <a:rPr lang="pl-PL" sz="1100" b="0" i="0" baseline="0" dirty="0" smtClean="0">
                          <a:latin typeface="Tahoma" pitchFamily="34" charset="0"/>
                          <a:cs typeface="Tahoma" pitchFamily="34" charset="0"/>
                        </a:rPr>
                        <a:t> z o.o. </a:t>
                      </a:r>
                      <a:endParaRPr lang="pl-PL" sz="1100" b="0" i="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ahoma" pitchFamily="34" charset="0"/>
                          <a:cs typeface="Tahoma" pitchFamily="34" charset="0"/>
                        </a:rPr>
                        <a:t>Pożyczka Globalna </a:t>
                      </a:r>
                    </a:p>
                  </a:txBody>
                  <a:tcPr/>
                </a:tc>
              </a:tr>
              <a:tr h="301641">
                <a:tc>
                  <a:txBody>
                    <a:bodyPr/>
                    <a:lstStyle/>
                    <a:p>
                      <a:pPr algn="ctr"/>
                      <a:r>
                        <a:rPr lang="pl-PL" sz="1100" b="0" i="0" dirty="0" smtClean="0">
                          <a:latin typeface="Tahoma" pitchFamily="34" charset="0"/>
                          <a:cs typeface="Tahoma" pitchFamily="34" charset="0"/>
                        </a:rPr>
                        <a:t>5.</a:t>
                      </a:r>
                      <a:endParaRPr lang="pl-PL" sz="1100" b="0" i="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100" b="0" i="0" dirty="0" smtClean="0">
                          <a:latin typeface="Tahoma" pitchFamily="34" charset="0"/>
                          <a:cs typeface="Tahoma" pitchFamily="34" charset="0"/>
                        </a:rPr>
                        <a:t>Stowarzyszenie Ostrowskie Centrum Wspierania Przedsiębiorczości</a:t>
                      </a:r>
                      <a:endParaRPr lang="pl-PL" sz="1100" b="0" i="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ahoma" pitchFamily="34" charset="0"/>
                          <a:cs typeface="Tahoma" pitchFamily="34" charset="0"/>
                        </a:rPr>
                        <a:t>Pożyczka Globalna</a:t>
                      </a:r>
                    </a:p>
                  </a:txBody>
                  <a:tcPr/>
                </a:tc>
              </a:tr>
              <a:tr h="273081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ahoma" pitchFamily="34" charset="0"/>
                          <a:cs typeface="Tahoma" pitchFamily="34" charset="0"/>
                        </a:rPr>
                        <a:t>6.</a:t>
                      </a:r>
                      <a:endParaRPr lang="pl-PL" sz="11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dirty="0" smtClean="0">
                          <a:latin typeface="Tahoma" pitchFamily="34" charset="0"/>
                          <a:cs typeface="Tahoma" pitchFamily="34" charset="0"/>
                        </a:rPr>
                        <a:t>Fundacja Kaliski Inkubator Przedsiębiorczości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ahoma" pitchFamily="34" charset="0"/>
                          <a:cs typeface="Tahoma" pitchFamily="34" charset="0"/>
                        </a:rPr>
                        <a:t>Pożyczka Globalna</a:t>
                      </a:r>
                      <a:endParaRPr lang="pl-PL" sz="11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273081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ahoma" pitchFamily="34" charset="0"/>
                          <a:cs typeface="Tahoma" pitchFamily="34" charset="0"/>
                        </a:rPr>
                        <a:t>7.</a:t>
                      </a:r>
                      <a:endParaRPr lang="pl-PL" sz="11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100" dirty="0" smtClean="0">
                          <a:latin typeface="Tahoma" pitchFamily="34" charset="0"/>
                          <a:cs typeface="Tahoma" pitchFamily="34" charset="0"/>
                        </a:rPr>
                        <a:t>Stowarzyszenie Ostrzeszowskie Centrum</a:t>
                      </a:r>
                      <a:r>
                        <a:rPr lang="pl-PL" sz="1100" baseline="0" dirty="0" smtClean="0">
                          <a:latin typeface="Tahoma" pitchFamily="34" charset="0"/>
                          <a:cs typeface="Tahoma" pitchFamily="34" charset="0"/>
                        </a:rPr>
                        <a:t> Przedsiębiorczości</a:t>
                      </a:r>
                      <a:endParaRPr lang="pl-PL" sz="11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ahoma" pitchFamily="34" charset="0"/>
                          <a:cs typeface="Tahoma" pitchFamily="34" charset="0"/>
                        </a:rPr>
                        <a:t>Pożyczka Globalna</a:t>
                      </a:r>
                      <a:endParaRPr lang="pl-PL" sz="11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273081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ahoma" pitchFamily="34" charset="0"/>
                          <a:cs typeface="Tahoma" pitchFamily="34" charset="0"/>
                        </a:rPr>
                        <a:t>8.</a:t>
                      </a:r>
                      <a:endParaRPr lang="pl-PL" sz="11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100" b="0" i="0" dirty="0" smtClean="0">
                          <a:latin typeface="Tahoma" pitchFamily="34" charset="0"/>
                          <a:cs typeface="Tahoma" pitchFamily="34" charset="0"/>
                        </a:rPr>
                        <a:t>Agencja</a:t>
                      </a:r>
                      <a:r>
                        <a:rPr lang="pl-PL" sz="1100" b="0" i="0" baseline="0" dirty="0" smtClean="0">
                          <a:latin typeface="Tahoma" pitchFamily="34" charset="0"/>
                          <a:cs typeface="Tahoma" pitchFamily="34" charset="0"/>
                        </a:rPr>
                        <a:t> Rozwoju Regionalnego S.A. w Koninie</a:t>
                      </a:r>
                      <a:endParaRPr lang="pl-PL" sz="11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ahoma" pitchFamily="34" charset="0"/>
                          <a:cs typeface="Tahoma" pitchFamily="34" charset="0"/>
                        </a:rPr>
                        <a:t>Pożyczka Globalna</a:t>
                      </a:r>
                      <a:endParaRPr lang="pl-PL" sz="11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785106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ahoma" pitchFamily="34" charset="0"/>
                          <a:cs typeface="Tahoma" pitchFamily="34" charset="0"/>
                        </a:rPr>
                        <a:t>9.</a:t>
                      </a:r>
                      <a:endParaRPr lang="pl-PL" sz="11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100" b="0" i="0" dirty="0" smtClean="0">
                          <a:latin typeface="Tahoma" pitchFamily="34" charset="0"/>
                          <a:cs typeface="Tahoma" pitchFamily="34" charset="0"/>
                        </a:rPr>
                        <a:t>Konsorcjum </a:t>
                      </a:r>
                      <a:r>
                        <a:rPr lang="pl-PL" sz="1100" b="0" i="0" baseline="0" dirty="0" smtClean="0">
                          <a:latin typeface="Tahoma" pitchFamily="34" charset="0"/>
                          <a:cs typeface="Tahoma" pitchFamily="34" charset="0"/>
                        </a:rPr>
                        <a:t>w składzie:</a:t>
                      </a:r>
                    </a:p>
                    <a:p>
                      <a:pPr algn="l"/>
                      <a:r>
                        <a:rPr lang="pl-PL" sz="1100" b="0" i="0" baseline="0" dirty="0" smtClean="0">
                          <a:latin typeface="Tahoma" pitchFamily="34" charset="0"/>
                          <a:cs typeface="Tahoma" pitchFamily="34" charset="0"/>
                        </a:rPr>
                        <a:t>Unia Gospodarcza Regionu Śremskiego – Śremski Ośrodek Wspierania Małej Przedsiębiorczości </a:t>
                      </a:r>
                      <a:br>
                        <a:rPr lang="pl-PL" sz="1100" b="0" i="0" baseline="0" dirty="0" smtClean="0">
                          <a:latin typeface="Tahoma" pitchFamily="34" charset="0"/>
                          <a:cs typeface="Tahoma" pitchFamily="34" charset="0"/>
                        </a:rPr>
                      </a:br>
                      <a:r>
                        <a:rPr lang="pl-PL" sz="1100" b="0" i="0" baseline="0" dirty="0" smtClean="0">
                          <a:latin typeface="Tahoma" pitchFamily="34" charset="0"/>
                          <a:cs typeface="Tahoma" pitchFamily="34" charset="0"/>
                        </a:rPr>
                        <a:t>- Cech Rzemiosł Różnych w Śremie</a:t>
                      </a:r>
                      <a:endParaRPr lang="pl-PL" sz="1100" b="0" i="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ahoma" pitchFamily="34" charset="0"/>
                          <a:cs typeface="Tahoma" pitchFamily="34" charset="0"/>
                        </a:rPr>
                        <a:t>Pożyczka Globalna</a:t>
                      </a:r>
                      <a:endParaRPr lang="pl-PL" sz="11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273081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ahoma" pitchFamily="34" charset="0"/>
                          <a:cs typeface="Tahoma" pitchFamily="34" charset="0"/>
                        </a:rPr>
                        <a:t>10.</a:t>
                      </a:r>
                      <a:endParaRPr lang="pl-PL" sz="11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100" dirty="0" smtClean="0">
                          <a:latin typeface="Tahoma" pitchFamily="34" charset="0"/>
                          <a:cs typeface="Tahoma" pitchFamily="34" charset="0"/>
                        </a:rPr>
                        <a:t>Fundusz</a:t>
                      </a:r>
                      <a:r>
                        <a:rPr lang="pl-PL" sz="1100" baseline="0" dirty="0" smtClean="0">
                          <a:latin typeface="Tahoma" pitchFamily="34" charset="0"/>
                          <a:cs typeface="Tahoma" pitchFamily="34" charset="0"/>
                        </a:rPr>
                        <a:t> Rozwoju i Promocji Województwa Wielkopolskiego S.A.</a:t>
                      </a:r>
                      <a:endParaRPr lang="pl-PL" sz="11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ahoma" pitchFamily="34" charset="0"/>
                          <a:cs typeface="Tahoma" pitchFamily="34" charset="0"/>
                        </a:rPr>
                        <a:t>Reporęczenie</a:t>
                      </a:r>
                      <a:endParaRPr lang="pl-PL" sz="11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273081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ahoma" pitchFamily="34" charset="0"/>
                          <a:cs typeface="Tahoma" pitchFamily="34" charset="0"/>
                        </a:rPr>
                        <a:t>11.</a:t>
                      </a:r>
                      <a:endParaRPr lang="pl-PL" sz="11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dirty="0" smtClean="0">
                          <a:latin typeface="Tahoma" pitchFamily="34" charset="0"/>
                          <a:cs typeface="Tahoma" pitchFamily="34" charset="0"/>
                        </a:rPr>
                        <a:t>Samorządowy</a:t>
                      </a:r>
                      <a:r>
                        <a:rPr lang="pl-PL" sz="1100" b="0" i="0" baseline="0" dirty="0" smtClean="0">
                          <a:latin typeface="Tahoma" pitchFamily="34" charset="0"/>
                          <a:cs typeface="Tahoma" pitchFamily="34" charset="0"/>
                        </a:rPr>
                        <a:t> Fundusz Poręczeń Kredytowych Sp. z o.o.</a:t>
                      </a:r>
                      <a:endParaRPr lang="pl-PL" sz="1100" b="0" i="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dirty="0" smtClean="0">
                          <a:latin typeface="Tahoma" pitchFamily="34" charset="0"/>
                          <a:cs typeface="Tahoma" pitchFamily="34" charset="0"/>
                        </a:rPr>
                        <a:t>Reporęczenie</a:t>
                      </a:r>
                    </a:p>
                  </a:txBody>
                  <a:tcPr/>
                </a:tc>
              </a:tr>
              <a:tr h="273081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ahoma" pitchFamily="34" charset="0"/>
                          <a:cs typeface="Tahoma" pitchFamily="34" charset="0"/>
                        </a:rPr>
                        <a:t>12.</a:t>
                      </a:r>
                      <a:endParaRPr lang="pl-PL" sz="11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dirty="0" smtClean="0">
                          <a:latin typeface="Tahoma" pitchFamily="34" charset="0"/>
                          <a:cs typeface="Tahoma" pitchFamily="34" charset="0"/>
                        </a:rPr>
                        <a:t>Poznański Fundusz Poręczeń</a:t>
                      </a:r>
                      <a:r>
                        <a:rPr lang="pl-PL" sz="1100" b="0" i="0" baseline="0" dirty="0" smtClean="0">
                          <a:latin typeface="Tahoma" pitchFamily="34" charset="0"/>
                          <a:cs typeface="Tahoma" pitchFamily="34" charset="0"/>
                        </a:rPr>
                        <a:t> Kredytowych Sp. z o.o.</a:t>
                      </a:r>
                      <a:endParaRPr lang="pl-PL" sz="1100" b="0" i="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ahoma" pitchFamily="34" charset="0"/>
                          <a:cs typeface="Tahoma" pitchFamily="34" charset="0"/>
                        </a:rPr>
                        <a:t>Reporęczenie</a:t>
                      </a:r>
                      <a:endParaRPr lang="pl-PL" sz="11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273081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ahoma" pitchFamily="34" charset="0"/>
                          <a:cs typeface="Tahoma" pitchFamily="34" charset="0"/>
                        </a:rPr>
                        <a:t>13.</a:t>
                      </a:r>
                      <a:endParaRPr lang="pl-PL" sz="11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dirty="0" smtClean="0">
                          <a:latin typeface="Tahoma" pitchFamily="34" charset="0"/>
                          <a:cs typeface="Tahoma" pitchFamily="34" charset="0"/>
                        </a:rPr>
                        <a:t>Jarociński Fundusz Poręczeń Kredytowych Sp. z o.o.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ahoma" pitchFamily="34" charset="0"/>
                          <a:cs typeface="Tahoma" pitchFamily="34" charset="0"/>
                        </a:rPr>
                        <a:t>Reporęczenie</a:t>
                      </a:r>
                      <a:endParaRPr lang="pl-PL" sz="11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273081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ahoma" pitchFamily="34" charset="0"/>
                          <a:cs typeface="Tahoma" pitchFamily="34" charset="0"/>
                        </a:rPr>
                        <a:t>14.</a:t>
                      </a:r>
                      <a:endParaRPr lang="pl-PL" sz="11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100" dirty="0" smtClean="0">
                          <a:latin typeface="Tahoma" pitchFamily="34" charset="0"/>
                          <a:cs typeface="Tahoma" pitchFamily="34" charset="0"/>
                        </a:rPr>
                        <a:t>FM</a:t>
                      </a:r>
                      <a:r>
                        <a:rPr lang="pl-PL" sz="1100" baseline="0" dirty="0" smtClean="0">
                          <a:latin typeface="Tahoma" pitchFamily="34" charset="0"/>
                          <a:cs typeface="Tahoma" pitchFamily="34" charset="0"/>
                        </a:rPr>
                        <a:t> Bank S.A.</a:t>
                      </a:r>
                      <a:endParaRPr lang="pl-PL" sz="11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Tahoma" pitchFamily="34" charset="0"/>
                          <a:cs typeface="Tahoma" pitchFamily="34" charset="0"/>
                        </a:rPr>
                        <a:t>Poręczenie Portfelowe</a:t>
                      </a:r>
                      <a:endParaRPr lang="pl-PL" sz="11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753292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dirty="0" smtClean="0"/>
              <a:t>www.jeremie.com.pl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90A744-443B-4802-B183-65CFBDCBE61C}" type="slidenum">
              <a:rPr lang="pl-PL" smtClean="0"/>
              <a:pPr>
                <a:defRPr/>
              </a:pPr>
              <a:t>21</a:t>
            </a:fld>
            <a:endParaRPr lang="pl-PL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41337" y="1340768"/>
            <a:ext cx="8061325" cy="4570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pl-PL" b="1" dirty="0" smtClean="0">
                <a:solidFill>
                  <a:srgbClr val="002060"/>
                </a:solidFill>
                <a:latin typeface="Arial"/>
              </a:rPr>
              <a:t> </a:t>
            </a:r>
            <a:endParaRPr lang="pl-PL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pl-PL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Dziękuję za uwagę</a:t>
            </a:r>
          </a:p>
          <a:p>
            <a:pPr algn="ctr" eaLnBrk="1" hangingPunct="1">
              <a:spcBef>
                <a:spcPct val="50000"/>
              </a:spcBef>
              <a:defRPr/>
            </a:pPr>
            <a:endParaRPr lang="pl-PL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ctr" eaLnBrk="1" hangingPunct="1">
              <a:spcBef>
                <a:spcPct val="50000"/>
              </a:spcBef>
              <a:buFont typeface="Arial" charset="0"/>
              <a:buNone/>
              <a:defRPr/>
            </a:pPr>
            <a:endParaRPr lang="pl-PL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ctr"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pl-PL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Departament Instrumentów Inżynierii Finansowej</a:t>
            </a:r>
          </a:p>
          <a:p>
            <a:pPr algn="ctr"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pl-PL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Bank Gospodarstwa Krajowego</a:t>
            </a:r>
          </a:p>
          <a:p>
            <a:pPr algn="ctr" eaLnBrk="1" hangingPunct="1">
              <a:spcBef>
                <a:spcPct val="50000"/>
              </a:spcBef>
              <a:defRPr/>
            </a:pPr>
            <a:endParaRPr lang="pl-PL" sz="1600" dirty="0" smtClean="0">
              <a:solidFill>
                <a:srgbClr val="333399"/>
              </a:solidFill>
              <a:latin typeface="Tahoma" pitchFamily="34" charset="0"/>
              <a:cs typeface="Tahoma" pitchFamily="34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pl-PL" sz="2800" b="1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www.jeremie.com.pl</a:t>
            </a:r>
          </a:p>
          <a:p>
            <a:pPr algn="ctr" eaLnBrk="1" hangingPunct="1">
              <a:spcBef>
                <a:spcPct val="50000"/>
              </a:spcBef>
              <a:defRPr/>
            </a:pPr>
            <a:endParaRPr lang="pl-PL" sz="1200" dirty="0" smtClean="0">
              <a:solidFill>
                <a:srgbClr val="333399"/>
              </a:solidFill>
              <a:latin typeface="Tahoma" pitchFamily="34" charset="0"/>
              <a:cs typeface="Tahoma" pitchFamily="34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pl-PL" sz="1200" dirty="0" smtClean="0">
                <a:solidFill>
                  <a:srgbClr val="333399"/>
                </a:solidFill>
                <a:latin typeface="Tahoma" pitchFamily="34" charset="0"/>
                <a:cs typeface="Tahoma" pitchFamily="34" charset="0"/>
              </a:rPr>
              <a:t>Projekt współfinansowany przez Unię Europejską z Europejskiego Funduszu Rozwoju Regionalnego oraz Budżetu Państwa w ramach Regionalnego Programu Operacyjnego Województwa Wielkopolskiego na lata 2007-2013</a:t>
            </a:r>
          </a:p>
          <a:p>
            <a:pPr algn="ctr" eaLnBrk="1" hangingPunct="1">
              <a:spcBef>
                <a:spcPct val="50000"/>
              </a:spcBef>
              <a:defRPr/>
            </a:pPr>
            <a:endParaRPr lang="pl-PL" sz="1600" dirty="0" smtClean="0">
              <a:solidFill>
                <a:srgbClr val="00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7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www.jeremie.com.pl</a:t>
            </a: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90A744-443B-4802-B183-65CFBDCBE61C}" type="slidenum">
              <a:rPr lang="pl-PL" smtClean="0"/>
              <a:pPr>
                <a:defRPr/>
              </a:pPr>
              <a:t>22</a:t>
            </a:fld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3203848" y="3471932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latin typeface="Tahoma" pitchFamily="34" charset="0"/>
                <a:cs typeface="Tahoma" pitchFamily="34" charset="0"/>
              </a:rPr>
              <a:t>Dodatkowe informacje</a:t>
            </a:r>
            <a:endParaRPr lang="pl-PL" sz="2000" b="1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30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www.jeremie.com.pl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90A744-443B-4802-B183-65CFBDCBE61C}" type="slidenum">
              <a:rPr lang="pl-PL" smtClean="0"/>
              <a:pPr>
                <a:defRPr/>
              </a:pPr>
              <a:t>23</a:t>
            </a:fld>
            <a:endParaRPr lang="pl-PL"/>
          </a:p>
        </p:txBody>
      </p:sp>
      <p:sp>
        <p:nvSpPr>
          <p:cNvPr id="8" name="pole tekstowe 8"/>
          <p:cNvSpPr txBox="1">
            <a:spLocks noChangeArrowheads="1"/>
          </p:cNvSpPr>
          <p:nvPr/>
        </p:nvSpPr>
        <p:spPr bwMode="auto">
          <a:xfrm>
            <a:off x="250825" y="1013827"/>
            <a:ext cx="86423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0"/>
            <a:r>
              <a:rPr lang="pl-P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+mj-ea"/>
                <a:cs typeface="Tahoma" pitchFamily="34" charset="0"/>
              </a:rPr>
              <a:t>Z jakich branż pochodzą przedsiębiorcy, którzy skorzystali z inicjatywy JEREMIE </a:t>
            </a:r>
            <a:endParaRPr lang="pl-PL" sz="1400" b="1" i="1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0483360"/>
              </p:ext>
            </p:extLst>
          </p:nvPr>
        </p:nvGraphicFramePr>
        <p:xfrm>
          <a:off x="250825" y="1844823"/>
          <a:ext cx="8642350" cy="4402225"/>
        </p:xfrm>
        <a:graphic>
          <a:graphicData uri="http://schemas.openxmlformats.org/drawingml/2006/table">
            <a:tbl>
              <a:tblPr/>
              <a:tblGrid>
                <a:gridCol w="6124600"/>
                <a:gridCol w="1537556"/>
                <a:gridCol w="980194"/>
              </a:tblGrid>
              <a:tr h="163400">
                <a:tc>
                  <a:txBody>
                    <a:bodyPr/>
                    <a:lstStyle/>
                    <a:p>
                      <a:pPr algn="l" fontAlgn="b"/>
                      <a:r>
                        <a:rPr lang="pl-PL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Branża</a:t>
                      </a:r>
                    </a:p>
                  </a:txBody>
                  <a:tcPr marL="7505" marR="7505" marT="75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 Polsce</a:t>
                      </a:r>
                    </a:p>
                  </a:txBody>
                  <a:tcPr marL="7505" marR="7505" marT="75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WW</a:t>
                      </a:r>
                    </a:p>
                  </a:txBody>
                  <a:tcPr marL="7505" marR="7505" marT="75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278050">
                <a:tc>
                  <a:txBody>
                    <a:bodyPr/>
                    <a:lstStyle/>
                    <a:p>
                      <a:pPr algn="l" fontAlgn="b"/>
                      <a:r>
                        <a:rPr lang="pl-P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handel hurtowy i detaliczny; naprawa pojazdów samochodowych, włączając motocykle</a:t>
                      </a:r>
                    </a:p>
                  </a:txBody>
                  <a:tcPr marL="7505" marR="7505" marT="75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27%</a:t>
                      </a:r>
                    </a:p>
                  </a:txBody>
                  <a:tcPr marL="7505" marR="7505" marT="75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31%</a:t>
                      </a:r>
                    </a:p>
                  </a:txBody>
                  <a:tcPr marL="7505" marR="7505" marT="75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163400">
                <a:tc>
                  <a:txBody>
                    <a:bodyPr/>
                    <a:lstStyle/>
                    <a:p>
                      <a:pPr algn="l" fontAlgn="b"/>
                      <a:r>
                        <a:rPr lang="pl-P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budownictwo</a:t>
                      </a:r>
                    </a:p>
                  </a:txBody>
                  <a:tcPr marL="7505" marR="7505" marT="75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14%</a:t>
                      </a:r>
                    </a:p>
                  </a:txBody>
                  <a:tcPr marL="7505" marR="7505" marT="75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14%</a:t>
                      </a:r>
                    </a:p>
                  </a:txBody>
                  <a:tcPr marL="7505" marR="7505" marT="75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163400">
                <a:tc>
                  <a:txBody>
                    <a:bodyPr/>
                    <a:lstStyle/>
                    <a:p>
                      <a:pPr algn="l" fontAlgn="b"/>
                      <a:r>
                        <a:rPr lang="pl-P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przetwórstwo przemysłowe</a:t>
                      </a:r>
                    </a:p>
                  </a:txBody>
                  <a:tcPr marL="7505" marR="7505" marT="75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12%</a:t>
                      </a:r>
                    </a:p>
                  </a:txBody>
                  <a:tcPr marL="7505" marR="7505" marT="75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15%</a:t>
                      </a:r>
                    </a:p>
                  </a:txBody>
                  <a:tcPr marL="7505" marR="7505" marT="75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417075">
                <a:tc>
                  <a:txBody>
                    <a:bodyPr/>
                    <a:lstStyle/>
                    <a:p>
                      <a:pPr algn="l" fontAlgn="b"/>
                      <a:r>
                        <a:rPr lang="pl-P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wytwarzanie i zaopatrywanie w energię elektryczną, gaz, parę wodną, gorącą wodę i powietrze do układów klimatyzacyjnych</a:t>
                      </a:r>
                    </a:p>
                  </a:txBody>
                  <a:tcPr marL="7505" marR="7505" marT="75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8%</a:t>
                      </a:r>
                    </a:p>
                  </a:txBody>
                  <a:tcPr marL="7505" marR="7505" marT="75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6%</a:t>
                      </a:r>
                    </a:p>
                  </a:txBody>
                  <a:tcPr marL="7505" marR="7505" marT="75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163400">
                <a:tc>
                  <a:txBody>
                    <a:bodyPr/>
                    <a:lstStyle/>
                    <a:p>
                      <a:pPr algn="l" fontAlgn="b"/>
                      <a:r>
                        <a:rPr lang="pl-P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transport i gospodarka magazynowa</a:t>
                      </a:r>
                    </a:p>
                  </a:txBody>
                  <a:tcPr marL="7505" marR="7505" marT="75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7%</a:t>
                      </a:r>
                    </a:p>
                  </a:txBody>
                  <a:tcPr marL="7505" marR="7505" marT="75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9%</a:t>
                      </a:r>
                    </a:p>
                  </a:txBody>
                  <a:tcPr marL="7505" marR="7505" marT="75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163400">
                <a:tc>
                  <a:txBody>
                    <a:bodyPr/>
                    <a:lstStyle/>
                    <a:p>
                      <a:pPr algn="l" fontAlgn="b"/>
                      <a:r>
                        <a:rPr lang="pl-P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działalność profesjonalna, naukowa i techniczna</a:t>
                      </a:r>
                    </a:p>
                  </a:txBody>
                  <a:tcPr marL="7505" marR="7505" marT="75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5%</a:t>
                      </a:r>
                    </a:p>
                  </a:txBody>
                  <a:tcPr marL="7505" marR="7505" marT="75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5%</a:t>
                      </a:r>
                    </a:p>
                  </a:txBody>
                  <a:tcPr marL="7505" marR="7505" marT="75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278050">
                <a:tc>
                  <a:txBody>
                    <a:bodyPr/>
                    <a:lstStyle/>
                    <a:p>
                      <a:pPr algn="l" fontAlgn="b"/>
                      <a:r>
                        <a:rPr lang="pl-P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działalność związana z zakwaterowaniem i usługami gastronomicznymi</a:t>
                      </a:r>
                    </a:p>
                  </a:txBody>
                  <a:tcPr marL="7505" marR="7505" marT="75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5%</a:t>
                      </a:r>
                    </a:p>
                  </a:txBody>
                  <a:tcPr marL="7505" marR="7505" marT="75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3%</a:t>
                      </a:r>
                    </a:p>
                  </a:txBody>
                  <a:tcPr marL="7505" marR="7505" marT="75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3400">
                <a:tc>
                  <a:txBody>
                    <a:bodyPr/>
                    <a:lstStyle/>
                    <a:p>
                      <a:pPr algn="l" fontAlgn="b"/>
                      <a:r>
                        <a:rPr lang="pl-P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opieka zdrowotna i pomoc społeczna</a:t>
                      </a:r>
                    </a:p>
                  </a:txBody>
                  <a:tcPr marL="7505" marR="7505" marT="75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3%</a:t>
                      </a:r>
                    </a:p>
                  </a:txBody>
                  <a:tcPr marL="7505" marR="7505" marT="75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2%</a:t>
                      </a:r>
                    </a:p>
                  </a:txBody>
                  <a:tcPr marL="7505" marR="7505" marT="75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3400">
                <a:tc>
                  <a:txBody>
                    <a:bodyPr/>
                    <a:lstStyle/>
                    <a:p>
                      <a:pPr algn="l" fontAlgn="b"/>
                      <a:r>
                        <a:rPr lang="pl-P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górnictwo i wydobywanie</a:t>
                      </a:r>
                    </a:p>
                  </a:txBody>
                  <a:tcPr marL="7505" marR="7505" marT="75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3%</a:t>
                      </a:r>
                    </a:p>
                  </a:txBody>
                  <a:tcPr marL="7505" marR="7505" marT="75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3%</a:t>
                      </a:r>
                    </a:p>
                  </a:txBody>
                  <a:tcPr marL="7505" marR="7505" marT="75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3400">
                <a:tc>
                  <a:txBody>
                    <a:bodyPr/>
                    <a:lstStyle/>
                    <a:p>
                      <a:pPr algn="l" fontAlgn="b"/>
                      <a:r>
                        <a:rPr lang="pl-P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pozostała działalność usługowa </a:t>
                      </a:r>
                    </a:p>
                  </a:txBody>
                  <a:tcPr marL="7505" marR="7505" marT="75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3%</a:t>
                      </a:r>
                    </a:p>
                  </a:txBody>
                  <a:tcPr marL="7505" marR="7505" marT="75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2%</a:t>
                      </a:r>
                    </a:p>
                  </a:txBody>
                  <a:tcPr marL="7505" marR="7505" marT="75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78050">
                <a:tc>
                  <a:txBody>
                    <a:bodyPr/>
                    <a:lstStyle/>
                    <a:p>
                      <a:pPr algn="l" fontAlgn="b"/>
                      <a:r>
                        <a:rPr lang="pl-PL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działalność w zakresie usług administrowania i działalność wspierająca</a:t>
                      </a:r>
                    </a:p>
                  </a:txBody>
                  <a:tcPr marL="7505" marR="7505" marT="75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2%</a:t>
                      </a:r>
                    </a:p>
                  </a:txBody>
                  <a:tcPr marL="7505" marR="7505" marT="75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2%</a:t>
                      </a:r>
                    </a:p>
                  </a:txBody>
                  <a:tcPr marL="7505" marR="7505" marT="75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78050">
                <a:tc>
                  <a:txBody>
                    <a:bodyPr/>
                    <a:lstStyle/>
                    <a:p>
                      <a:pPr algn="l" fontAlgn="b"/>
                      <a:r>
                        <a:rPr lang="pl-PL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działalność związana z obsługą rynku nieruchomości</a:t>
                      </a:r>
                    </a:p>
                  </a:txBody>
                  <a:tcPr marL="7505" marR="7505" marT="75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2%</a:t>
                      </a:r>
                    </a:p>
                  </a:txBody>
                  <a:tcPr marL="7505" marR="7505" marT="75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2%</a:t>
                      </a:r>
                    </a:p>
                  </a:txBody>
                  <a:tcPr marL="7505" marR="7505" marT="75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3400">
                <a:tc>
                  <a:txBody>
                    <a:bodyPr/>
                    <a:lstStyle/>
                    <a:p>
                      <a:pPr algn="l" fontAlgn="b"/>
                      <a:r>
                        <a:rPr lang="pl-PL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rolnictwo, leśnictwo, łowiectwo i rybactwo</a:t>
                      </a:r>
                    </a:p>
                  </a:txBody>
                  <a:tcPr marL="7505" marR="7505" marT="75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2%</a:t>
                      </a:r>
                    </a:p>
                  </a:txBody>
                  <a:tcPr marL="7505" marR="7505" marT="75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2%</a:t>
                      </a:r>
                    </a:p>
                  </a:txBody>
                  <a:tcPr marL="7505" marR="7505" marT="75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3400">
                <a:tc>
                  <a:txBody>
                    <a:bodyPr/>
                    <a:lstStyle/>
                    <a:p>
                      <a:pPr algn="l" fontAlgn="b"/>
                      <a:r>
                        <a:rPr lang="pl-PL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informacja i komunikacja</a:t>
                      </a:r>
                    </a:p>
                  </a:txBody>
                  <a:tcPr marL="7505" marR="7505" marT="75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2%</a:t>
                      </a:r>
                    </a:p>
                  </a:txBody>
                  <a:tcPr marL="7505" marR="7505" marT="75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2%</a:t>
                      </a:r>
                    </a:p>
                  </a:txBody>
                  <a:tcPr marL="7505" marR="7505" marT="75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3400">
                <a:tc>
                  <a:txBody>
                    <a:bodyPr/>
                    <a:lstStyle/>
                    <a:p>
                      <a:pPr algn="l" fontAlgn="b"/>
                      <a:r>
                        <a:rPr lang="pl-PL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działalność finansowa i ubezpieczeniowa</a:t>
                      </a:r>
                    </a:p>
                  </a:txBody>
                  <a:tcPr marL="7505" marR="7505" marT="75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2%</a:t>
                      </a:r>
                    </a:p>
                  </a:txBody>
                  <a:tcPr marL="7505" marR="7505" marT="75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1%</a:t>
                      </a:r>
                    </a:p>
                  </a:txBody>
                  <a:tcPr marL="7505" marR="7505" marT="75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3400">
                <a:tc>
                  <a:txBody>
                    <a:bodyPr/>
                    <a:lstStyle/>
                    <a:p>
                      <a:pPr algn="l" fontAlgn="b"/>
                      <a:r>
                        <a:rPr lang="pl-PL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edukacja</a:t>
                      </a:r>
                    </a:p>
                  </a:txBody>
                  <a:tcPr marL="7505" marR="7505" marT="75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1%</a:t>
                      </a:r>
                    </a:p>
                  </a:txBody>
                  <a:tcPr marL="7505" marR="7505" marT="75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1%</a:t>
                      </a:r>
                    </a:p>
                  </a:txBody>
                  <a:tcPr marL="7505" marR="7505" marT="75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78050">
                <a:tc>
                  <a:txBody>
                    <a:bodyPr/>
                    <a:lstStyle/>
                    <a:p>
                      <a:pPr algn="l" fontAlgn="b"/>
                      <a:r>
                        <a:rPr lang="pl-PL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działalność związana z kulturą, rozrywką i rekreacją</a:t>
                      </a:r>
                    </a:p>
                  </a:txBody>
                  <a:tcPr marL="7505" marR="7505" marT="75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1%</a:t>
                      </a:r>
                    </a:p>
                  </a:txBody>
                  <a:tcPr marL="7505" marR="7505" marT="75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1%</a:t>
                      </a:r>
                    </a:p>
                  </a:txBody>
                  <a:tcPr marL="7505" marR="7505" marT="75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17075">
                <a:tc>
                  <a:txBody>
                    <a:bodyPr/>
                    <a:lstStyle/>
                    <a:p>
                      <a:pPr algn="l" fontAlgn="b"/>
                      <a:r>
                        <a:rPr lang="pl-P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dostawa wody; gospodarowanie ściekami i odpadami oraz działalność związana z rekultywacją</a:t>
                      </a:r>
                    </a:p>
                  </a:txBody>
                  <a:tcPr marL="7505" marR="7505" marT="75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1%</a:t>
                      </a:r>
                    </a:p>
                  </a:txBody>
                  <a:tcPr marL="7505" marR="7505" marT="75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1%</a:t>
                      </a:r>
                    </a:p>
                  </a:txBody>
                  <a:tcPr marL="7505" marR="7505" marT="75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3400">
                <a:tc>
                  <a:txBody>
                    <a:bodyPr/>
                    <a:lstStyle/>
                    <a:p>
                      <a:pPr algn="l" fontAlgn="b"/>
                      <a:r>
                        <a:rPr lang="pl-PL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Suma</a:t>
                      </a:r>
                    </a:p>
                  </a:txBody>
                  <a:tcPr marL="7505" marR="7505" marT="75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7505" marR="7505" marT="75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7505" marR="7505" marT="75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529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www.jeremie.com.pl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90A744-443B-4802-B183-65CFBDCBE61C}" type="slidenum">
              <a:rPr lang="pl-PL" smtClean="0"/>
              <a:pPr>
                <a:defRPr/>
              </a:pPr>
              <a:t>24</a:t>
            </a:fld>
            <a:endParaRPr lang="pl-PL"/>
          </a:p>
        </p:txBody>
      </p:sp>
      <p:sp>
        <p:nvSpPr>
          <p:cNvPr id="8" name="pole tekstowe 8"/>
          <p:cNvSpPr txBox="1">
            <a:spLocks noChangeArrowheads="1"/>
          </p:cNvSpPr>
          <p:nvPr/>
        </p:nvSpPr>
        <p:spPr bwMode="auto">
          <a:xfrm>
            <a:off x="250825" y="1013827"/>
            <a:ext cx="86423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0"/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+mj-ea"/>
                <a:cs typeface="Tahoma" pitchFamily="34" charset="0"/>
              </a:rPr>
              <a:t>Jak przedsiębiorcy skorzystali na Inicjatywie JEREMIE? Udzielone </a:t>
            </a:r>
            <a:r>
              <a:rPr lang="pl-P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+mj-ea"/>
                <a:cs typeface="Tahoma" pitchFamily="34" charset="0"/>
              </a:rPr>
              <a:t>wsparcie</a:t>
            </a:r>
            <a:endParaRPr lang="pl-PL" sz="1400" b="1" i="1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2989057"/>
              </p:ext>
            </p:extLst>
          </p:nvPr>
        </p:nvGraphicFramePr>
        <p:xfrm>
          <a:off x="395536" y="1844824"/>
          <a:ext cx="6984776" cy="4250748"/>
        </p:xfrm>
        <a:graphic>
          <a:graphicData uri="http://schemas.openxmlformats.org/drawingml/2006/table">
            <a:tbl>
              <a:tblPr firstRow="1" bandRow="1"/>
              <a:tblGrid>
                <a:gridCol w="2016224"/>
                <a:gridCol w="1090892"/>
                <a:gridCol w="1222396"/>
                <a:gridCol w="2655264"/>
              </a:tblGrid>
              <a:tr h="4000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pl-PL" sz="1200" dirty="0">
                        <a:solidFill>
                          <a:schemeClr val="tx1"/>
                        </a:solidFill>
                        <a:latin typeface="+mj-lt"/>
                        <a:cs typeface="Tahoma" pitchFamily="34" charset="0"/>
                      </a:endParaRPr>
                    </a:p>
                  </a:txBody>
                  <a:tcPr marL="91453" marR="91453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pl-PL" sz="1400" baseline="0" dirty="0" smtClean="0">
                          <a:solidFill>
                            <a:schemeClr val="tx1"/>
                          </a:solidFill>
                          <a:latin typeface="+mj-lt"/>
                          <a:cs typeface="Tahoma" pitchFamily="34" charset="0"/>
                        </a:rPr>
                        <a:t> W Polsce</a:t>
                      </a:r>
                      <a:endParaRPr lang="pl-PL" sz="1400" dirty="0">
                        <a:solidFill>
                          <a:schemeClr val="tx1"/>
                        </a:solidFill>
                        <a:latin typeface="+mj-lt"/>
                        <a:cs typeface="Tahoma" pitchFamily="34" charset="0"/>
                      </a:endParaRPr>
                    </a:p>
                  </a:txBody>
                  <a:tcPr marL="91453" marR="91453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+mj-lt"/>
                          <a:cs typeface="Tahoma" pitchFamily="34" charset="0"/>
                        </a:rPr>
                        <a:t>WW</a:t>
                      </a:r>
                      <a:endParaRPr lang="pl-PL" sz="1400" dirty="0">
                        <a:solidFill>
                          <a:schemeClr val="tx1"/>
                        </a:solidFill>
                        <a:latin typeface="+mj-lt"/>
                        <a:cs typeface="Tahoma" pitchFamily="34" charset="0"/>
                      </a:endParaRPr>
                    </a:p>
                  </a:txBody>
                  <a:tcPr marL="91453" marR="91453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pl-PL" sz="1400" dirty="0" smtClean="0">
                          <a:solidFill>
                            <a:schemeClr val="tx1"/>
                          </a:solidFill>
                          <a:latin typeface="+mj-lt"/>
                          <a:cs typeface="Tahoma" pitchFamily="34" charset="0"/>
                        </a:rPr>
                        <a:t>Udział</a:t>
                      </a:r>
                      <a:r>
                        <a:rPr lang="pl-PL" sz="1400" baseline="0" dirty="0" smtClean="0">
                          <a:solidFill>
                            <a:schemeClr val="tx1"/>
                          </a:solidFill>
                          <a:latin typeface="+mj-lt"/>
                          <a:cs typeface="Tahoma" pitchFamily="34" charset="0"/>
                        </a:rPr>
                        <a:t> FPJWW (%)</a:t>
                      </a:r>
                      <a:endParaRPr lang="pl-PL" sz="1400" dirty="0">
                        <a:solidFill>
                          <a:schemeClr val="tx1"/>
                        </a:solidFill>
                        <a:latin typeface="+mj-lt"/>
                        <a:cs typeface="Tahoma" pitchFamily="34" charset="0"/>
                      </a:endParaRPr>
                    </a:p>
                  </a:txBody>
                  <a:tcPr marL="91453" marR="91453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6080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pl-PL" sz="1200" b="0" dirty="0" smtClean="0">
                          <a:latin typeface="+mj-lt"/>
                          <a:cs typeface="Tahoma" pitchFamily="34" charset="0"/>
                        </a:rPr>
                        <a:t>Liczba</a:t>
                      </a:r>
                      <a:r>
                        <a:rPr lang="pl-PL" sz="1200" b="0" baseline="0" dirty="0" smtClean="0">
                          <a:latin typeface="+mj-lt"/>
                          <a:cs typeface="Tahoma" pitchFamily="34" charset="0"/>
                        </a:rPr>
                        <a:t> wspartych przedsiębiorców (zawartych umów) </a:t>
                      </a:r>
                    </a:p>
                    <a:p>
                      <a:pPr algn="l"/>
                      <a:r>
                        <a:rPr lang="pl-PL" sz="1200" b="1" baseline="0" dirty="0" smtClean="0">
                          <a:latin typeface="+mj-lt"/>
                          <a:cs typeface="Tahoma" pitchFamily="34" charset="0"/>
                        </a:rPr>
                        <a:t>w tym:</a:t>
                      </a:r>
                      <a:endParaRPr lang="pl-PL" sz="1200" b="1" dirty="0">
                        <a:latin typeface="+mj-lt"/>
                        <a:cs typeface="Tahoma" pitchFamily="34" charset="0"/>
                      </a:endParaRPr>
                    </a:p>
                  </a:txBody>
                  <a:tcPr marL="91453" marR="91453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dirty="0" smtClean="0">
                          <a:latin typeface="+mj-lt"/>
                          <a:cs typeface="Tahoma" pitchFamily="34" charset="0"/>
                        </a:rPr>
                        <a:t>8 872</a:t>
                      </a:r>
                    </a:p>
                  </a:txBody>
                  <a:tcPr marL="91453" marR="91453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pl-PL" sz="1200" b="0" dirty="0" smtClean="0">
                          <a:latin typeface="+mj-lt"/>
                          <a:cs typeface="Tahoma" pitchFamily="34" charset="0"/>
                        </a:rPr>
                        <a:t>3 353</a:t>
                      </a:r>
                    </a:p>
                  </a:txBody>
                  <a:tcPr marL="91453" marR="91453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pl-PL" sz="1200" b="0" dirty="0" smtClean="0">
                          <a:latin typeface="+mj-lt"/>
                          <a:cs typeface="Tahoma" pitchFamily="34" charset="0"/>
                        </a:rPr>
                        <a:t>37,79%</a:t>
                      </a:r>
                      <a:endParaRPr lang="pl-PL" sz="1200" b="0" dirty="0">
                        <a:latin typeface="+mj-lt"/>
                        <a:cs typeface="Tahoma" pitchFamily="34" charset="0"/>
                      </a:endParaRPr>
                    </a:p>
                  </a:txBody>
                  <a:tcPr marL="91453" marR="91453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4668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pl-PL" sz="1200" dirty="0" smtClean="0">
                          <a:latin typeface="+mj-lt"/>
                          <a:cs typeface="Tahoma" pitchFamily="34" charset="0"/>
                        </a:rPr>
                        <a:t>Liczba udzielonych Jednostkowych Pożyczek </a:t>
                      </a:r>
                      <a:endParaRPr lang="pl-PL" sz="1200" dirty="0">
                        <a:latin typeface="+mj-lt"/>
                        <a:cs typeface="Tahoma" pitchFamily="34" charset="0"/>
                      </a:endParaRPr>
                    </a:p>
                  </a:txBody>
                  <a:tcPr marL="91453" marR="91453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+mj-lt"/>
                          <a:cs typeface="Tahoma" pitchFamily="34" charset="0"/>
                        </a:rPr>
                        <a:t>3</a:t>
                      </a:r>
                      <a:r>
                        <a:rPr lang="pl-PL" sz="1200" b="0" baseline="0" dirty="0" smtClean="0">
                          <a:solidFill>
                            <a:schemeClr val="tx1"/>
                          </a:solidFill>
                          <a:latin typeface="+mj-lt"/>
                          <a:cs typeface="Tahoma" pitchFamily="34" charset="0"/>
                        </a:rPr>
                        <a:t> 928</a:t>
                      </a:r>
                      <a:endParaRPr lang="pl-PL" sz="1200" b="0" dirty="0" smtClean="0">
                        <a:solidFill>
                          <a:schemeClr val="tx1"/>
                        </a:solidFill>
                        <a:latin typeface="+mj-lt"/>
                        <a:cs typeface="Tahoma" pitchFamily="34" charset="0"/>
                      </a:endParaRPr>
                    </a:p>
                  </a:txBody>
                  <a:tcPr marL="91453" marR="91453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dirty="0" smtClean="0">
                          <a:latin typeface="+mj-lt"/>
                          <a:cs typeface="Tahoma" pitchFamily="34" charset="0"/>
                        </a:rPr>
                        <a:t>966</a:t>
                      </a:r>
                    </a:p>
                  </a:txBody>
                  <a:tcPr marL="91453" marR="91453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pl-PL" sz="1200" b="0" dirty="0" smtClean="0">
                          <a:latin typeface="+mj-lt"/>
                          <a:cs typeface="Tahoma" pitchFamily="34" charset="0"/>
                        </a:rPr>
                        <a:t>24,59%</a:t>
                      </a:r>
                    </a:p>
                  </a:txBody>
                  <a:tcPr marL="91453" marR="91453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811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pl-PL" sz="1200" dirty="0" smtClean="0">
                          <a:latin typeface="+mj-lt"/>
                          <a:cs typeface="Tahoma" pitchFamily="34" charset="0"/>
                        </a:rPr>
                        <a:t>Liczba udzielonych Jednostkowych Poręczeń</a:t>
                      </a:r>
                      <a:endParaRPr lang="pl-PL" sz="1200" dirty="0">
                        <a:latin typeface="+mj-lt"/>
                        <a:cs typeface="Tahoma" pitchFamily="34" charset="0"/>
                      </a:endParaRPr>
                    </a:p>
                  </a:txBody>
                  <a:tcPr marL="91453" marR="91453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l-PL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Tahoma" pitchFamily="34" charset="0"/>
                        </a:rPr>
                        <a:t>4 944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endParaRPr lang="pl-PL" sz="1200" b="0" dirty="0">
                        <a:solidFill>
                          <a:schemeClr val="tx1"/>
                        </a:solidFill>
                        <a:latin typeface="+mj-lt"/>
                        <a:cs typeface="Tahoma" pitchFamily="34" charset="0"/>
                      </a:endParaRPr>
                    </a:p>
                  </a:txBody>
                  <a:tcPr marL="91453" marR="91453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pl-PL" sz="1200" b="0" baseline="0" dirty="0" smtClean="0">
                          <a:solidFill>
                            <a:schemeClr val="tx1"/>
                          </a:solidFill>
                          <a:latin typeface="+mj-lt"/>
                          <a:cs typeface="Tahoma" pitchFamily="34" charset="0"/>
                        </a:rPr>
                        <a:t>2 579</a:t>
                      </a:r>
                    </a:p>
                  </a:txBody>
                  <a:tcPr marL="91453" marR="91453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+mj-lt"/>
                          <a:cs typeface="Tahoma" pitchFamily="34" charset="0"/>
                        </a:rPr>
                        <a:t>52,16%</a:t>
                      </a:r>
                    </a:p>
                  </a:txBody>
                  <a:tcPr marL="91453" marR="91453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6405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pl-PL" sz="1200" b="0" dirty="0" smtClean="0">
                          <a:latin typeface="+mj-lt"/>
                          <a:cs typeface="Tahoma" pitchFamily="34" charset="0"/>
                        </a:rPr>
                        <a:t>Wartość </a:t>
                      </a:r>
                      <a:r>
                        <a:rPr lang="pl-PL" sz="1200" b="0" baseline="0" dirty="0" smtClean="0">
                          <a:latin typeface="+mj-lt"/>
                          <a:cs typeface="Tahoma" pitchFamily="34" charset="0"/>
                        </a:rPr>
                        <a:t>przekazanego wsparcia do przedsiębiorców </a:t>
                      </a:r>
                    </a:p>
                    <a:p>
                      <a:pPr algn="l"/>
                      <a:r>
                        <a:rPr lang="pl-PL" sz="1200" b="1" baseline="0" dirty="0" smtClean="0">
                          <a:latin typeface="+mj-lt"/>
                          <a:cs typeface="Tahoma" pitchFamily="34" charset="0"/>
                        </a:rPr>
                        <a:t>w tym:</a:t>
                      </a:r>
                      <a:endParaRPr lang="pl-PL" sz="1200" b="1" dirty="0">
                        <a:latin typeface="+mj-lt"/>
                        <a:cs typeface="Tahoma" pitchFamily="34" charset="0"/>
                      </a:endParaRPr>
                    </a:p>
                  </a:txBody>
                  <a:tcPr marL="91453" marR="91453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+mj-lt"/>
                          <a:cs typeface="Tahoma" pitchFamily="34" charset="0"/>
                        </a:rPr>
                        <a:t> 1 610 mln PLN </a:t>
                      </a:r>
                    </a:p>
                  </a:txBody>
                  <a:tcPr marL="91453" marR="91453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+mj-lt"/>
                          <a:cs typeface="Tahoma" pitchFamily="34" charset="0"/>
                        </a:rPr>
                        <a:t> 845 mln PLN </a:t>
                      </a:r>
                    </a:p>
                  </a:txBody>
                  <a:tcPr marL="91453" marR="91453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52,48%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927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pl-PL" sz="1200" b="0" dirty="0" smtClean="0">
                          <a:latin typeface="+mj-lt"/>
                          <a:cs typeface="Tahoma" pitchFamily="34" charset="0"/>
                        </a:rPr>
                        <a:t>wartość </a:t>
                      </a:r>
                      <a:r>
                        <a:rPr lang="pl-PL" sz="1200" b="0" baseline="0" dirty="0" smtClean="0">
                          <a:latin typeface="+mj-lt"/>
                          <a:cs typeface="Tahoma" pitchFamily="34" charset="0"/>
                        </a:rPr>
                        <a:t>przekazanego wsparcia w ramach </a:t>
                      </a:r>
                      <a:r>
                        <a:rPr lang="pl-PL" sz="1200" dirty="0" smtClean="0">
                          <a:latin typeface="+mj-lt"/>
                          <a:cs typeface="Tahoma" pitchFamily="34" charset="0"/>
                        </a:rPr>
                        <a:t>Jednostkowych Pożyczek</a:t>
                      </a:r>
                      <a:endParaRPr lang="pl-PL" sz="1200" b="0" baseline="0" dirty="0" smtClean="0">
                        <a:solidFill>
                          <a:srgbClr val="FF0000"/>
                        </a:solidFill>
                        <a:latin typeface="+mj-lt"/>
                        <a:cs typeface="Tahoma" pitchFamily="34" charset="0"/>
                      </a:endParaRPr>
                    </a:p>
                  </a:txBody>
                  <a:tcPr marL="91453" marR="91453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Tahoma" pitchFamily="34" charset="0"/>
                        </a:rPr>
                        <a:t> 458 mln PLN </a:t>
                      </a:r>
                    </a:p>
                  </a:txBody>
                  <a:tcPr marL="91453" marR="91453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+mj-lt"/>
                          <a:cs typeface="Tahoma" pitchFamily="34" charset="0"/>
                        </a:rPr>
                        <a:t>144 mln PLN </a:t>
                      </a:r>
                    </a:p>
                  </a:txBody>
                  <a:tcPr marL="91453" marR="91453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31,44%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4575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pl-PL" sz="1200" b="0" dirty="0" smtClean="0">
                          <a:latin typeface="+mj-lt"/>
                          <a:cs typeface="Tahoma" pitchFamily="34" charset="0"/>
                        </a:rPr>
                        <a:t>wartość </a:t>
                      </a:r>
                      <a:r>
                        <a:rPr lang="pl-PL" sz="1200" b="0" baseline="0" dirty="0" smtClean="0">
                          <a:latin typeface="+mj-lt"/>
                          <a:cs typeface="Tahoma" pitchFamily="34" charset="0"/>
                        </a:rPr>
                        <a:t>przekazanego wsparcia w ramach </a:t>
                      </a:r>
                      <a:r>
                        <a:rPr lang="pl-PL" sz="1200" dirty="0" smtClean="0">
                          <a:latin typeface="+mj-lt"/>
                          <a:cs typeface="Tahoma" pitchFamily="34" charset="0"/>
                        </a:rPr>
                        <a:t>Jednostkowych Poręczeń</a:t>
                      </a:r>
                      <a:r>
                        <a:rPr lang="pl-PL" sz="1200" dirty="0" smtClean="0">
                          <a:solidFill>
                            <a:srgbClr val="FF0000"/>
                          </a:solidFill>
                          <a:latin typeface="+mj-lt"/>
                          <a:cs typeface="Tahoma" pitchFamily="34" charset="0"/>
                        </a:rPr>
                        <a:t>*</a:t>
                      </a:r>
                      <a:endParaRPr lang="pl-PL" sz="1200" b="0" baseline="0" dirty="0" smtClean="0">
                        <a:solidFill>
                          <a:srgbClr val="FF0000"/>
                        </a:solidFill>
                        <a:latin typeface="+mj-lt"/>
                        <a:cs typeface="Tahoma" pitchFamily="34" charset="0"/>
                      </a:endParaRPr>
                    </a:p>
                  </a:txBody>
                  <a:tcPr marL="91453" marR="91453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1200" b="0" dirty="0" smtClean="0">
                          <a:solidFill>
                            <a:schemeClr val="tx1"/>
                          </a:solidFill>
                          <a:latin typeface="+mj-lt"/>
                          <a:cs typeface="Tahoma" pitchFamily="34" charset="0"/>
                        </a:rPr>
                        <a:t>1 073mln PLN </a:t>
                      </a:r>
                    </a:p>
                  </a:txBody>
                  <a:tcPr marL="91453" marR="91453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Tahoma" pitchFamily="34" charset="0"/>
                        </a:rPr>
                        <a:t>700mln PLN </a:t>
                      </a:r>
                    </a:p>
                  </a:txBody>
                  <a:tcPr marL="91453" marR="91453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65,24%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35496" y="6296109"/>
            <a:ext cx="45365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smtClean="0"/>
              <a:t>stan na 31.01.2013 r.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65199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www.jeremie.com.pl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90A744-443B-4802-B183-65CFBDCBE61C}" type="slidenum">
              <a:rPr lang="pl-PL" smtClean="0"/>
              <a:pPr>
                <a:defRPr/>
              </a:pPr>
              <a:t>25</a:t>
            </a:fld>
            <a:endParaRPr lang="pl-PL"/>
          </a:p>
        </p:txBody>
      </p:sp>
      <p:sp>
        <p:nvSpPr>
          <p:cNvPr id="8" name="pole tekstowe 8"/>
          <p:cNvSpPr txBox="1">
            <a:spLocks noChangeArrowheads="1"/>
          </p:cNvSpPr>
          <p:nvPr/>
        </p:nvSpPr>
        <p:spPr bwMode="auto">
          <a:xfrm>
            <a:off x="250825" y="1029851"/>
            <a:ext cx="86423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0"/>
            <a:r>
              <a:rPr lang="pl-P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+mj-ea"/>
                <a:cs typeface="Tahoma" pitchFamily="34" charset="0"/>
              </a:rPr>
              <a:t>Na co zostało przeznaczone wsparcie w ramach inicjatywy JEREMIE</a:t>
            </a:r>
            <a:endParaRPr lang="pl-PL" sz="1400" b="1" i="1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1043609" y="6207115"/>
            <a:ext cx="79208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000" kern="0" dirty="0">
                <a:solidFill>
                  <a:srgbClr val="FF0000"/>
                </a:solidFill>
                <a:cs typeface="Arial"/>
              </a:rPr>
              <a:t>*wartość wygenerowanych pożyczek/kredytów dzięki Jednostkowym </a:t>
            </a:r>
            <a:r>
              <a:rPr lang="pl-PL" sz="1000" kern="0" dirty="0" smtClean="0">
                <a:solidFill>
                  <a:srgbClr val="FF0000"/>
                </a:solidFill>
                <a:cs typeface="Arial"/>
              </a:rPr>
              <a:t>Poręczeniom </a:t>
            </a:r>
            <a:r>
              <a:rPr lang="pl-PL" sz="1000" kern="0" dirty="0">
                <a:solidFill>
                  <a:srgbClr val="FF0000"/>
                </a:solidFill>
                <a:cs typeface="Arial"/>
              </a:rPr>
              <a:t>w ramach Inicjatywy JEREMIE</a:t>
            </a:r>
            <a:endParaRPr lang="pl-PL" sz="1000" kern="0" dirty="0">
              <a:solidFill>
                <a:srgbClr val="FF0000"/>
              </a:solidFill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1280486"/>
              </p:ext>
            </p:extLst>
          </p:nvPr>
        </p:nvGraphicFramePr>
        <p:xfrm>
          <a:off x="323528" y="1828864"/>
          <a:ext cx="8575600" cy="4193453"/>
        </p:xfrm>
        <a:graphic>
          <a:graphicData uri="http://schemas.openxmlformats.org/drawingml/2006/table">
            <a:tbl>
              <a:tblPr/>
              <a:tblGrid>
                <a:gridCol w="2590417"/>
                <a:gridCol w="1468452"/>
                <a:gridCol w="1460204"/>
                <a:gridCol w="1596323"/>
                <a:gridCol w="1460204"/>
              </a:tblGrid>
              <a:tr h="19131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Cel Finansowania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liczba zawartych umów</a:t>
                      </a:r>
                    </a:p>
                  </a:txBody>
                  <a:tcPr marL="9459" marR="9459" marT="94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wartość zawartych umów</a:t>
                      </a:r>
                    </a:p>
                  </a:txBody>
                  <a:tcPr marL="9459" marR="9459" marT="94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9131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 Polsce</a:t>
                      </a:r>
                    </a:p>
                  </a:txBody>
                  <a:tcPr marL="9459" marR="9459" marT="94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WW</a:t>
                      </a:r>
                    </a:p>
                  </a:txBody>
                  <a:tcPr marL="9459" marR="9459" marT="9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 Polsce</a:t>
                      </a:r>
                    </a:p>
                  </a:txBody>
                  <a:tcPr marL="9459" marR="9459" marT="94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WW</a:t>
                      </a:r>
                    </a:p>
                  </a:txBody>
                  <a:tcPr marL="9459" marR="9459" marT="9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911001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Finansowanie inwestycji polegających m.in. na zakupie, budowie lub modernizacji obiektów produkcyjnych, usługowych, </a:t>
                      </a: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handlowych 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</a:t>
                      </a: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809  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59" marR="9459" marT="9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511</a:t>
                      </a:r>
                    </a:p>
                  </a:txBody>
                  <a:tcPr marL="9459" marR="9459" marT="9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413 595 894,19 </a:t>
                      </a: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PLN 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59" marR="9459" marT="9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</a:t>
                      </a:r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179 536 760,67 </a:t>
                      </a:r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PLN 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59" marR="9459" marT="9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2978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Tworzenie nowych miejsc pracy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224  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59" marR="9459" marT="9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9459" marR="9459" marT="9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38 152 181,00 </a:t>
                      </a: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PLN 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59" marR="9459" marT="9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4 </a:t>
                      </a:r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754 750,00 </a:t>
                      </a:r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PLN 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59" marR="9459" marT="9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466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Wdrażanie nowych rozwiązań technicznych lub technologicznych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70  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59" marR="9459" marT="9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459" marR="9459" marT="9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14 236 092,00 </a:t>
                      </a: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PLN 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59" marR="9459" marT="9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4 </a:t>
                      </a:r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315 092,00 </a:t>
                      </a:r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PLN 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59" marR="9459" marT="9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093201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Zakup wyposażenia w maszyny, urządzenia, aparaty w tym także zakup </a:t>
                      </a:r>
                      <a:r>
                        <a:rPr lang="pl-PL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śrdków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transportu bezpośrednio związanych z celem realizowanego przedsięwzięcia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</a:t>
                      </a: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616  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59" marR="9459" marT="9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663</a:t>
                      </a:r>
                    </a:p>
                  </a:txBody>
                  <a:tcPr marL="9459" marR="9459" marT="9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245 235 698,97 </a:t>
                      </a: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PLN 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59" marR="9459" marT="9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</a:t>
                      </a:r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74 142 262,01 </a:t>
                      </a:r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PLN 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59" marR="9459" marT="9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73791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Inne (nie wymienione w pkt 1-4) cele gospodarcze przyczyniające się do rozwoju MŚP</a:t>
                      </a:r>
                    </a:p>
                  </a:txBody>
                  <a:tcPr marL="9459" marR="9459" marT="94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</a:t>
                      </a: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  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59" marR="9459" marT="9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2 321</a:t>
                      </a:r>
                    </a:p>
                  </a:txBody>
                  <a:tcPr marL="9459" marR="9459" marT="9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</a:t>
                      </a: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899 512 876,44 </a:t>
                      </a: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PLN 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59" marR="9459" marT="9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</a:t>
                      </a:r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582 778 980,94 </a:t>
                      </a:r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PLN 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59" marR="9459" marT="9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1310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Suma</a:t>
                      </a:r>
                    </a:p>
                  </a:txBody>
                  <a:tcPr marL="9459" marR="9459" marT="94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</a:t>
                      </a:r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 </a:t>
                      </a:r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872  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59" marR="9459" marT="9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3 545</a:t>
                      </a:r>
                    </a:p>
                  </a:txBody>
                  <a:tcPr marL="9459" marR="9459" marT="9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</a:t>
                      </a:r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1 610 732 742,60 </a:t>
                      </a:r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PLN 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59" marR="9459" marT="9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</a:t>
                      </a:r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845 527 845,62 </a:t>
                      </a:r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PLN 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59" marR="9459" marT="9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990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95288" y="981075"/>
            <a:ext cx="8353425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endParaRPr lang="pl-PL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95288" y="1557338"/>
            <a:ext cx="8569325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endParaRPr lang="pl-PL" dirty="0">
              <a:solidFill>
                <a:schemeClr val="accent2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474788" y="1089025"/>
            <a:ext cx="7345362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JEREMIE w województwie wielkopolskim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kern="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Struktura </a:t>
            </a:r>
            <a:r>
              <a:rPr lang="pl-PL" sz="2000" b="1" kern="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zaangażowania </a:t>
            </a:r>
            <a:r>
              <a:rPr lang="pl-PL" sz="2000" b="1" kern="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środków </a:t>
            </a:r>
            <a:endParaRPr lang="pl-PL" sz="2000" kern="0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16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3563938" y="6448425"/>
            <a:ext cx="2895600" cy="365125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pl-PL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www.jeremie.com.pl</a:t>
            </a:r>
          </a:p>
        </p:txBody>
      </p:sp>
      <p:sp>
        <p:nvSpPr>
          <p:cNvPr id="17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448425"/>
            <a:ext cx="2133600" cy="365125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327DD9F-86EE-4013-B7AA-22AFCB0088BB}" type="slidenum">
              <a:rPr lang="pl-PL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pPr eaLnBrk="1" hangingPunct="1"/>
              <a:t>26</a:t>
            </a:fld>
            <a:endParaRPr lang="pl-PL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pole tekstowe 6"/>
          <p:cNvSpPr txBox="1">
            <a:spLocks noChangeArrowheads="1"/>
          </p:cNvSpPr>
          <p:nvPr/>
        </p:nvSpPr>
        <p:spPr bwMode="auto">
          <a:xfrm>
            <a:off x="0" y="6113611"/>
            <a:ext cx="34183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l-PL" sz="1400" b="1" dirty="0">
                <a:latin typeface="Calibri" pitchFamily="34" charset="0"/>
                <a:cs typeface="Tahoma" pitchFamily="34" charset="0"/>
              </a:rPr>
              <a:t>Stan na </a:t>
            </a:r>
            <a:r>
              <a:rPr lang="pl-PL" sz="1400" b="1" dirty="0" smtClean="0">
                <a:latin typeface="Calibri" pitchFamily="34" charset="0"/>
                <a:cs typeface="Tahoma" pitchFamily="34" charset="0"/>
              </a:rPr>
              <a:t>31.01.2013 r</a:t>
            </a:r>
            <a:r>
              <a:rPr lang="pl-PL" sz="1400" b="1" dirty="0">
                <a:latin typeface="Calibri" pitchFamily="34" charset="0"/>
                <a:cs typeface="Tahoma" pitchFamily="34" charset="0"/>
              </a:rPr>
              <a:t>. </a:t>
            </a:r>
          </a:p>
        </p:txBody>
      </p:sp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0462803"/>
              </p:ext>
            </p:extLst>
          </p:nvPr>
        </p:nvGraphicFramePr>
        <p:xfrm>
          <a:off x="1338262" y="628650"/>
          <a:ext cx="6467475" cy="560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1174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1 Título"/>
          <p:cNvSpPr txBox="1">
            <a:spLocks/>
          </p:cNvSpPr>
          <p:nvPr/>
        </p:nvSpPr>
        <p:spPr bwMode="auto">
          <a:xfrm>
            <a:off x="11113" y="1036638"/>
            <a:ext cx="9025383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pl-PL" sz="28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Etapy </a:t>
            </a:r>
            <a:r>
              <a:rPr lang="pl-PL" sz="28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wdrażania JEREMIE </a:t>
            </a:r>
            <a:r>
              <a:rPr lang="pl-PL" sz="28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w Polsce</a:t>
            </a:r>
          </a:p>
        </p:txBody>
      </p:sp>
      <p:sp>
        <p:nvSpPr>
          <p:cNvPr id="6" name="Prostokąt 5"/>
          <p:cNvSpPr/>
          <p:nvPr/>
        </p:nvSpPr>
        <p:spPr>
          <a:xfrm>
            <a:off x="55563" y="2341563"/>
            <a:ext cx="2736850" cy="86518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pl-PL" sz="1100" b="1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cs typeface="Tahoma" pitchFamily="34" charset="0"/>
              </a:rPr>
              <a:t>Podpisanie umów o dofinasowanie projektów w ramach Regionalnych Programów Operacyjnych</a:t>
            </a:r>
          </a:p>
          <a:p>
            <a:pPr algn="just">
              <a:defRPr/>
            </a:pPr>
            <a:r>
              <a:rPr lang="pl-PL" sz="1100" b="1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cs typeface="Tahoma" pitchFamily="34" charset="0"/>
              </a:rPr>
              <a:t>od 7go lipca do 29go września 2009</a:t>
            </a:r>
          </a:p>
        </p:txBody>
      </p:sp>
      <p:sp>
        <p:nvSpPr>
          <p:cNvPr id="7" name="Prostokąt 6"/>
          <p:cNvSpPr/>
          <p:nvPr/>
        </p:nvSpPr>
        <p:spPr>
          <a:xfrm>
            <a:off x="2949575" y="2341563"/>
            <a:ext cx="2879725" cy="8651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1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cs typeface="Tahoma" pitchFamily="34" charset="0"/>
              </a:rPr>
              <a:t>Podpisanie pierwszych umów I -go stopnia:</a:t>
            </a:r>
          </a:p>
          <a:p>
            <a:pPr marL="457200" indent="-457200" algn="ctr">
              <a:buFont typeface="Arial" pitchFamily="34" charset="0"/>
              <a:buChar char="•"/>
              <a:defRPr/>
            </a:pPr>
            <a:r>
              <a:rPr lang="pl-PL" sz="11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cs typeface="Tahoma" pitchFamily="34" charset="0"/>
              </a:rPr>
              <a:t>Poręczenie – 20 lipca 2010</a:t>
            </a:r>
          </a:p>
          <a:p>
            <a:pPr marL="457200" indent="-457200" algn="ctr">
              <a:buFont typeface="Arial" pitchFamily="34" charset="0"/>
              <a:buChar char="•"/>
              <a:defRPr/>
            </a:pPr>
            <a:r>
              <a:rPr lang="pl-PL" sz="11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cs typeface="Tahoma" pitchFamily="34" charset="0"/>
              </a:rPr>
              <a:t>Pożyczka – 20 lipca 2010</a:t>
            </a:r>
          </a:p>
        </p:txBody>
      </p:sp>
      <p:sp>
        <p:nvSpPr>
          <p:cNvPr id="8" name="Prostokąt 7"/>
          <p:cNvSpPr/>
          <p:nvPr/>
        </p:nvSpPr>
        <p:spPr>
          <a:xfrm>
            <a:off x="6002338" y="2341563"/>
            <a:ext cx="2879725" cy="86518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cs typeface="Tahoma" pitchFamily="34" charset="0"/>
              </a:rPr>
              <a:t>50-ta umowa z Pośrednikiem Finansowym FM Bank</a:t>
            </a:r>
          </a:p>
          <a:p>
            <a:pPr algn="ctr">
              <a:defRPr/>
            </a:pPr>
            <a:r>
              <a:rPr lang="pl-PL" sz="1200" b="1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cs typeface="Tahoma" pitchFamily="34" charset="0"/>
              </a:rPr>
              <a:t>22 luty 2012</a:t>
            </a:r>
          </a:p>
        </p:txBody>
      </p:sp>
      <p:sp>
        <p:nvSpPr>
          <p:cNvPr id="17" name="Prostokąt 16"/>
          <p:cNvSpPr/>
          <p:nvPr/>
        </p:nvSpPr>
        <p:spPr>
          <a:xfrm>
            <a:off x="55563" y="4491038"/>
            <a:ext cx="2736850" cy="8651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cs typeface="Tahoma" pitchFamily="34" charset="0"/>
              </a:rPr>
              <a:t>Pierwsza umowa operacyjna II-go stopnia na pożyczkę w ramach inicjatywy JEREMIE</a:t>
            </a:r>
          </a:p>
          <a:p>
            <a:pPr algn="ctr">
              <a:defRPr/>
            </a:pPr>
            <a:r>
              <a:rPr lang="pl-PL" sz="1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cs typeface="Tahoma" pitchFamily="34" charset="0"/>
              </a:rPr>
              <a:t>24 sierpnia 2010</a:t>
            </a:r>
          </a:p>
        </p:txBody>
      </p:sp>
      <p:sp>
        <p:nvSpPr>
          <p:cNvPr id="18" name="Prostokąt 17"/>
          <p:cNvSpPr/>
          <p:nvPr/>
        </p:nvSpPr>
        <p:spPr>
          <a:xfrm>
            <a:off x="2949575" y="4491038"/>
            <a:ext cx="2879725" cy="8651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cs typeface="Tahoma" pitchFamily="34" charset="0"/>
              </a:rPr>
              <a:t>Pierwsza umowa operacyjna II-go stopnia na poręczenie w ramach inicjatywy JEREMIE</a:t>
            </a:r>
          </a:p>
          <a:p>
            <a:pPr algn="ctr">
              <a:defRPr/>
            </a:pPr>
            <a:r>
              <a:rPr lang="pl-PL" sz="12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cs typeface="Tahoma" pitchFamily="34" charset="0"/>
              </a:rPr>
              <a:t>9 września 2010</a:t>
            </a:r>
          </a:p>
        </p:txBody>
      </p:sp>
      <p:sp>
        <p:nvSpPr>
          <p:cNvPr id="19" name="Prostokąt 18"/>
          <p:cNvSpPr/>
          <p:nvPr/>
        </p:nvSpPr>
        <p:spPr>
          <a:xfrm>
            <a:off x="6002338" y="4491038"/>
            <a:ext cx="2879725" cy="86518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cs typeface="Tahoma" pitchFamily="34" charset="0"/>
              </a:rPr>
              <a:t>Ponad 1 mld zł – środków przyznanych Pośrednikom Finansowym</a:t>
            </a:r>
          </a:p>
          <a:p>
            <a:pPr algn="ctr">
              <a:defRPr/>
            </a:pPr>
            <a:r>
              <a:rPr lang="pl-PL" sz="1200" b="1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cs typeface="Tahoma" pitchFamily="34" charset="0"/>
              </a:rPr>
              <a:t>Sierpień 2012</a:t>
            </a:r>
          </a:p>
        </p:txBody>
      </p:sp>
      <p:graphicFrame>
        <p:nvGraphicFramePr>
          <p:cNvPr id="20" name="Diagram 19"/>
          <p:cNvGraphicFramePr/>
          <p:nvPr/>
        </p:nvGraphicFramePr>
        <p:xfrm>
          <a:off x="-38631" y="2348880"/>
          <a:ext cx="9144000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dirty="0" smtClean="0"/>
              <a:t>www.jeremie.com.pl</a:t>
            </a:r>
            <a:endParaRPr lang="pl-PL" dirty="0"/>
          </a:p>
        </p:txBody>
      </p:sp>
      <p:sp>
        <p:nvSpPr>
          <p:cNvPr id="1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96AB09-1682-4784-B69B-6E8F5BC396DD}" type="slidenum">
              <a:rPr lang="pl-PL" smtClean="0"/>
              <a:pPr>
                <a:defRPr/>
              </a:pPr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097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pole tekstowe 4"/>
          <p:cNvSpPr txBox="1">
            <a:spLocks noChangeArrowheads="1"/>
          </p:cNvSpPr>
          <p:nvPr/>
        </p:nvSpPr>
        <p:spPr bwMode="auto">
          <a:xfrm>
            <a:off x="107950" y="1025525"/>
            <a:ext cx="9023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pl-PL" sz="2800" b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Model funkcjonowania JEREMIE w Polsce </a:t>
            </a:r>
          </a:p>
        </p:txBody>
      </p:sp>
      <p:sp>
        <p:nvSpPr>
          <p:cNvPr id="6" name="Prostokąt 5"/>
          <p:cNvSpPr/>
          <p:nvPr/>
        </p:nvSpPr>
        <p:spPr>
          <a:xfrm>
            <a:off x="1547813" y="1633538"/>
            <a:ext cx="4940300" cy="1290637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rgbClr val="1F497D"/>
            </a:solidFill>
            <a:prstDash val="solid"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200" kern="0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1692275" y="1700213"/>
            <a:ext cx="4643438" cy="579437"/>
          </a:xfrm>
          <a:prstGeom prst="rect">
            <a:avLst/>
          </a:prstGeom>
          <a:solidFill>
            <a:srgbClr val="4F81BD">
              <a:lumMod val="20000"/>
              <a:lumOff val="80000"/>
            </a:srgbClr>
          </a:solidFill>
          <a:ln w="25400" cap="flat" cmpd="sng" algn="ctr">
            <a:solidFill>
              <a:srgbClr val="1F497D"/>
            </a:solidFill>
            <a:prstDash val="solid"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kern="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Instytucja Zarządzająca – Urząd Marszałkowski </a:t>
            </a:r>
            <a:endParaRPr lang="pl-PL" sz="1200" kern="0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1692275" y="2351088"/>
            <a:ext cx="4643438" cy="501650"/>
          </a:xfrm>
          <a:prstGeom prst="rect">
            <a:avLst/>
          </a:prstGeom>
          <a:solidFill>
            <a:srgbClr val="4F81BD">
              <a:lumMod val="20000"/>
              <a:lumOff val="80000"/>
            </a:srgbClr>
          </a:solidFill>
          <a:ln w="25400" cap="flat" cmpd="sng" algn="ctr">
            <a:solidFill>
              <a:srgbClr val="1F497D"/>
            </a:solidFill>
            <a:prstDash val="solid"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kern="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Rada Inwestycyjna Funduszu Powierniczego JEREMIE</a:t>
            </a:r>
            <a:endParaRPr lang="pl-PL" sz="1200" kern="0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Strzałka w dół 8"/>
          <p:cNvSpPr/>
          <p:nvPr/>
        </p:nvSpPr>
        <p:spPr>
          <a:xfrm>
            <a:off x="3678238" y="3030538"/>
            <a:ext cx="287337" cy="287337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ker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Strzałka w dół 9"/>
          <p:cNvSpPr/>
          <p:nvPr/>
        </p:nvSpPr>
        <p:spPr>
          <a:xfrm rot="10800000">
            <a:off x="4141788" y="3030538"/>
            <a:ext cx="287337" cy="287337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ker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1692275" y="3422650"/>
            <a:ext cx="4679950" cy="431800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rgbClr val="1F497D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kern="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Menadżer Funduszu Powierniczego JEREMIE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kern="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– Bank Gospodarstwa Krajowego</a:t>
            </a:r>
            <a:endParaRPr lang="pl-PL" sz="1400" kern="0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Strzałka w dół 11"/>
          <p:cNvSpPr/>
          <p:nvPr/>
        </p:nvSpPr>
        <p:spPr>
          <a:xfrm>
            <a:off x="3678238" y="3944938"/>
            <a:ext cx="287337" cy="254000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ker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Strzałka w dół 12"/>
          <p:cNvSpPr/>
          <p:nvPr/>
        </p:nvSpPr>
        <p:spPr>
          <a:xfrm rot="10800000">
            <a:off x="4156075" y="3911600"/>
            <a:ext cx="287338" cy="287338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ker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1692275" y="4286250"/>
            <a:ext cx="4679950" cy="682625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rgbClr val="1F497D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b="1" kern="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Pośrednicy Finansowi – fundusze pożyczkowe, fundusze poręczeniowe, banki, inne instytucje finansowe</a:t>
            </a:r>
            <a:endParaRPr lang="pl-PL" sz="1200" b="1" kern="0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Strzałka w górę 14"/>
          <p:cNvSpPr/>
          <p:nvPr/>
        </p:nvSpPr>
        <p:spPr>
          <a:xfrm rot="10800000">
            <a:off x="2262188" y="5013325"/>
            <a:ext cx="396875" cy="358775"/>
          </a:xfrm>
          <a:prstGeom prst="up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ker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Strzałka w górę 15"/>
          <p:cNvSpPr/>
          <p:nvPr/>
        </p:nvSpPr>
        <p:spPr>
          <a:xfrm>
            <a:off x="3424238" y="4968875"/>
            <a:ext cx="396875" cy="358775"/>
          </a:xfrm>
          <a:prstGeom prst="up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ker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Strzałka w górę 16"/>
          <p:cNvSpPr/>
          <p:nvPr/>
        </p:nvSpPr>
        <p:spPr>
          <a:xfrm rot="10800000">
            <a:off x="4572000" y="5022850"/>
            <a:ext cx="396875" cy="358775"/>
          </a:xfrm>
          <a:prstGeom prst="up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ker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Strzałka w górę 17"/>
          <p:cNvSpPr/>
          <p:nvPr/>
        </p:nvSpPr>
        <p:spPr>
          <a:xfrm>
            <a:off x="5641975" y="5014913"/>
            <a:ext cx="360363" cy="358775"/>
          </a:xfrm>
          <a:prstGeom prst="up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ker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185" name="Obraz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75" y="5308600"/>
            <a:ext cx="2871788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Strzałka w dół 19"/>
          <p:cNvSpPr/>
          <p:nvPr/>
        </p:nvSpPr>
        <p:spPr>
          <a:xfrm rot="5400000">
            <a:off x="6588125" y="1887538"/>
            <a:ext cx="287337" cy="287338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ker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187" name="Obraz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450" y="1633538"/>
            <a:ext cx="1911350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Symbol zastępczy stopki 1"/>
          <p:cNvSpPr>
            <a:spLocks noGrp="1"/>
          </p:cNvSpPr>
          <p:nvPr>
            <p:ph type="ftr" sz="quarter" idx="11"/>
          </p:nvPr>
        </p:nvSpPr>
        <p:spPr>
          <a:xfrm>
            <a:off x="3563938" y="644842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www.jeremie.com.pl</a:t>
            </a:r>
            <a:endParaRPr lang="pl-PL" dirty="0"/>
          </a:p>
        </p:txBody>
      </p:sp>
      <p:sp>
        <p:nvSpPr>
          <p:cNvPr id="22" name="Symbol zastępczy numeru slajdu 2"/>
          <p:cNvSpPr>
            <a:spLocks noGrp="1"/>
          </p:cNvSpPr>
          <p:nvPr>
            <p:ph type="sldNum" sz="quarter" idx="12"/>
          </p:nvPr>
        </p:nvSpPr>
        <p:spPr>
          <a:xfrm>
            <a:off x="6775450" y="6448425"/>
            <a:ext cx="1911350" cy="365125"/>
          </a:xfrm>
        </p:spPr>
        <p:txBody>
          <a:bodyPr/>
          <a:lstStyle/>
          <a:p>
            <a:pPr>
              <a:defRPr/>
            </a:pPr>
            <a:fld id="{DF96AB09-1682-4784-B69B-6E8F5BC396DD}" type="slidenum">
              <a:rPr lang="pl-PL" smtClean="0"/>
              <a:pPr>
                <a:defRPr/>
              </a:pPr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5830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 Título"/>
          <p:cNvSpPr txBox="1">
            <a:spLocks/>
          </p:cNvSpPr>
          <p:nvPr/>
        </p:nvSpPr>
        <p:spPr bwMode="auto">
          <a:xfrm>
            <a:off x="971600" y="1268760"/>
            <a:ext cx="7519938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>
              <a:lnSpc>
                <a:spcPts val="5763"/>
              </a:lnSpc>
            </a:pPr>
            <a:r>
              <a:rPr lang="pl-PL" sz="28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Dla kogo JEREMIE?</a:t>
            </a:r>
          </a:p>
        </p:txBody>
      </p:sp>
      <p:sp>
        <p:nvSpPr>
          <p:cNvPr id="24" name="1 Título"/>
          <p:cNvSpPr txBox="1">
            <a:spLocks/>
          </p:cNvSpPr>
          <p:nvPr/>
        </p:nvSpPr>
        <p:spPr>
          <a:xfrm>
            <a:off x="684213" y="1373188"/>
            <a:ext cx="6015037" cy="522287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57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HN" sz="1600" b="1" dirty="0" smtClean="0">
              <a:solidFill>
                <a:srgbClr val="1F497D">
                  <a:lumMod val="60000"/>
                  <a:lumOff val="4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7" y="3068960"/>
            <a:ext cx="3671887" cy="29384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e tekstowe 6"/>
          <p:cNvSpPr txBox="1"/>
          <p:nvPr/>
        </p:nvSpPr>
        <p:spPr>
          <a:xfrm>
            <a:off x="812087" y="1907730"/>
            <a:ext cx="7561263" cy="37240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400" dirty="0" smtClean="0">
              <a:solidFill>
                <a:prstClr val="black">
                  <a:lumMod val="75000"/>
                  <a:lumOff val="25000"/>
                </a:prstClr>
              </a:solidFill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3200" dirty="0">
              <a:solidFill>
                <a:prstClr val="black">
                  <a:lumMod val="75000"/>
                  <a:lumOff val="25000"/>
                </a:prstClr>
              </a:solidFill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Inicjatywa </a:t>
            </a:r>
            <a:r>
              <a:rPr lang="pl-PL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JEREMIE skierowana jest </a:t>
            </a:r>
            <a:r>
              <a:rPr lang="pl-PL" b="1" u="sng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szczególnie</a:t>
            </a:r>
            <a:r>
              <a:rPr lang="pl-PL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dla tych mikro, małych i średnich przedsiębiorstw, które: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rozpoczynają działalność (</a:t>
            </a:r>
            <a:r>
              <a:rPr lang="pl-PL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startup</a:t>
            </a:r>
            <a:r>
              <a:rPr lang="pl-PL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-y</a:t>
            </a:r>
            <a:r>
              <a:rPr lang="pl-PL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);</a:t>
            </a:r>
            <a:endParaRPr lang="pl-PL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nie posiadają historii </a:t>
            </a:r>
            <a:r>
              <a:rPr lang="pl-PL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kredytowej;</a:t>
            </a:r>
            <a:endParaRPr lang="pl-PL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nie posiadają zabezpieczeń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   </a:t>
            </a:r>
            <a:r>
              <a:rPr lang="pl-PL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o</a:t>
            </a:r>
            <a:r>
              <a:rPr lang="pl-PL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 wystarczającej wartości </a:t>
            </a:r>
            <a:r>
              <a:rPr lang="pl-PL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Mających siedzibę, prowadzących lub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i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z</a:t>
            </a:r>
            <a:r>
              <a:rPr lang="pl-PL" i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amierzających prowadzić działalność w…</a:t>
            </a:r>
            <a:endParaRPr lang="pl-PL" i="1" dirty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dirty="0" smtClean="0"/>
              <a:t>www.jeremie.com.pl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96AB09-1682-4784-B69B-6E8F5BC396DD}" type="slidenum">
              <a:rPr lang="pl-PL" smtClean="0"/>
              <a:pPr>
                <a:defRPr/>
              </a:pPr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9586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taw\Desktop\wszystki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80" y="1916833"/>
            <a:ext cx="4815811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ytuł 5"/>
          <p:cNvSpPr>
            <a:spLocks noGrp="1"/>
          </p:cNvSpPr>
          <p:nvPr>
            <p:ph type="title" idx="4294967295"/>
          </p:nvPr>
        </p:nvSpPr>
        <p:spPr>
          <a:xfrm>
            <a:off x="0" y="845840"/>
            <a:ext cx="8435975" cy="1143000"/>
          </a:xfrm>
        </p:spPr>
        <p:txBody>
          <a:bodyPr>
            <a:normAutofit/>
          </a:bodyPr>
          <a:lstStyle/>
          <a:p>
            <a:pPr algn="l"/>
            <a:r>
              <a:rPr lang="pl-P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JEREMIE w BGK </a:t>
            </a:r>
            <a:br>
              <a:rPr lang="pl-P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l-P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rozpoczęliśmy w 2009…</a:t>
            </a:r>
            <a:endParaRPr lang="pl-PL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pole tekstowe 24"/>
          <p:cNvSpPr txBox="1"/>
          <p:nvPr/>
        </p:nvSpPr>
        <p:spPr>
          <a:xfrm>
            <a:off x="5580112" y="1477808"/>
            <a:ext cx="468052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21 lipca 2009r.     </a:t>
            </a:r>
          </a:p>
          <a:p>
            <a:r>
              <a:rPr lang="pl-PL" sz="14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Województwo wielkopolskie   </a:t>
            </a:r>
          </a:p>
          <a:p>
            <a:r>
              <a:rPr lang="pl-PL" sz="16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501,3 mln PLN</a:t>
            </a:r>
          </a:p>
          <a:p>
            <a:endParaRPr lang="pl-PL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r>
              <a:rPr lang="pl-PL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7 sierpnia 2009r.    </a:t>
            </a:r>
          </a:p>
          <a:p>
            <a:r>
              <a:rPr lang="pl-PL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Województwo pomorskie       </a:t>
            </a:r>
          </a:p>
          <a:p>
            <a:r>
              <a:rPr lang="pl-PL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287,4 mln PLN</a:t>
            </a:r>
          </a:p>
          <a:p>
            <a:endParaRPr lang="pl-PL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r>
              <a:rPr lang="pl-PL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23 września 2009r.  </a:t>
            </a:r>
          </a:p>
          <a:p>
            <a:r>
              <a:rPr lang="pl-PL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Województwo dolnośląskie      </a:t>
            </a:r>
          </a:p>
          <a:p>
            <a:r>
              <a:rPr lang="pl-PL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405,7 mln PLN</a:t>
            </a:r>
          </a:p>
          <a:p>
            <a:endParaRPr lang="pl-PL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r>
              <a:rPr lang="pl-PL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25 września 2009r.   </a:t>
            </a:r>
          </a:p>
          <a:p>
            <a:r>
              <a:rPr lang="pl-PL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Województwo łódzkie         </a:t>
            </a:r>
          </a:p>
          <a:p>
            <a:r>
              <a:rPr lang="pl-PL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188,6 mln PLN</a:t>
            </a:r>
          </a:p>
          <a:p>
            <a:endParaRPr lang="pl-PL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r>
              <a:rPr lang="pl-PL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29 września 2009r.   </a:t>
            </a:r>
          </a:p>
          <a:p>
            <a:r>
              <a:rPr lang="pl-PL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Województwo zachodniopomorskie     </a:t>
            </a:r>
          </a:p>
          <a:p>
            <a:r>
              <a:rPr lang="pl-PL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280,0 </a:t>
            </a:r>
            <a:r>
              <a:rPr lang="pl-PL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mln </a:t>
            </a:r>
            <a:r>
              <a:rPr lang="pl-PL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PLN</a:t>
            </a:r>
          </a:p>
          <a:p>
            <a:endParaRPr lang="pl-PL" sz="1400" b="1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r>
              <a:rPr lang="pl-PL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17 grudnia 2012r.</a:t>
            </a:r>
          </a:p>
          <a:p>
            <a:r>
              <a:rPr lang="pl-PL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Województwo Mazowieckie</a:t>
            </a:r>
          </a:p>
          <a:p>
            <a:r>
              <a:rPr lang="pl-PL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61,5 mln PLN</a:t>
            </a:r>
            <a:endParaRPr lang="pl-PL" sz="1400" b="1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Tytuł 5"/>
          <p:cNvSpPr txBox="1">
            <a:spLocks/>
          </p:cNvSpPr>
          <p:nvPr/>
        </p:nvSpPr>
        <p:spPr>
          <a:xfrm>
            <a:off x="-36512" y="1628800"/>
            <a:ext cx="4285389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P</a:t>
            </a:r>
            <a:r>
              <a:rPr lang="pl-PL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odpisanie umów z Zarządami Województw i skala przekazanych środków</a:t>
            </a:r>
            <a:endParaRPr lang="pl-PL" sz="1600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6" name="pole tekstowe 25"/>
          <p:cNvSpPr txBox="1"/>
          <p:nvPr/>
        </p:nvSpPr>
        <p:spPr>
          <a:xfrm>
            <a:off x="0" y="5662989"/>
            <a:ext cx="3275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Łącznie: 1 724 mln </a:t>
            </a:r>
            <a: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PLN</a:t>
            </a:r>
            <a:r>
              <a:rPr lang="pl-P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/</a:t>
            </a:r>
          </a:p>
          <a:p>
            <a: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	</a:t>
            </a:r>
            <a:r>
              <a:rPr lang="pl-P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431 </a:t>
            </a:r>
            <a:r>
              <a:rPr lang="pl-P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mln EUR </a:t>
            </a:r>
            <a:endParaRPr lang="pl-PL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r>
              <a:rPr lang="pl-P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w ramach RPO </a:t>
            </a:r>
            <a:r>
              <a:rPr lang="pl-PL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(1 EUR = 4 PLN)</a:t>
            </a:r>
            <a:endParaRPr lang="pl-PL" sz="1400" b="1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www.jeremie.com.pl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90A744-443B-4802-B183-65CFBDCBE61C}" type="slidenum">
              <a:rPr lang="pl-PL" smtClean="0"/>
              <a:pPr>
                <a:defRPr/>
              </a:pPr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815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 idx="4294967295"/>
          </p:nvPr>
        </p:nvSpPr>
        <p:spPr>
          <a:xfrm>
            <a:off x="107504" y="1061864"/>
            <a:ext cx="9145016" cy="1143000"/>
          </a:xfrm>
        </p:spPr>
        <p:txBody>
          <a:bodyPr>
            <a:noAutofit/>
          </a:bodyPr>
          <a:lstStyle/>
          <a:p>
            <a:pPr algn="l"/>
            <a:r>
              <a:rPr lang="pl-PL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Alokacja środków w </a:t>
            </a:r>
            <a:r>
              <a:rPr lang="pl-PL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</a:t>
            </a:r>
            <a:r>
              <a:rPr lang="pl-PL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ojewództwie wielkopolskim w ramach 26 umów zawartych z Pośrednikami Finansowymi</a:t>
            </a:r>
            <a:r>
              <a:rPr lang="pl-P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pl-P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pl-PL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www.jeremie.com.pl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90A744-443B-4802-B183-65CFBDCBE61C}" type="slidenum">
              <a:rPr lang="pl-PL" smtClean="0"/>
              <a:pPr>
                <a:defRPr/>
              </a:pPr>
              <a:t>7</a:t>
            </a:fld>
            <a:endParaRPr lang="pl-PL"/>
          </a:p>
        </p:txBody>
      </p:sp>
      <p:graphicFrame>
        <p:nvGraphicFramePr>
          <p:cNvPr id="7" name="Wykres 6"/>
          <p:cNvGraphicFramePr/>
          <p:nvPr>
            <p:extLst>
              <p:ext uri="{D42A27DB-BD31-4B8C-83A1-F6EECF244321}">
                <p14:modId xmlns:p14="http://schemas.microsoft.com/office/powerpoint/2010/main" val="480667637"/>
              </p:ext>
            </p:extLst>
          </p:nvPr>
        </p:nvGraphicFramePr>
        <p:xfrm>
          <a:off x="179512" y="1844824"/>
          <a:ext cx="5040560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Prostokąt 9"/>
          <p:cNvSpPr/>
          <p:nvPr/>
        </p:nvSpPr>
        <p:spPr>
          <a:xfrm>
            <a:off x="5364088" y="2420888"/>
            <a:ext cx="216024" cy="21602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5364088" y="3765038"/>
            <a:ext cx="216024" cy="21602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/>
          <p:cNvSpPr/>
          <p:nvPr/>
        </p:nvSpPr>
        <p:spPr>
          <a:xfrm>
            <a:off x="5364088" y="3092963"/>
            <a:ext cx="216024" cy="21602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ole tekstowe 13"/>
          <p:cNvSpPr txBox="1"/>
          <p:nvPr/>
        </p:nvSpPr>
        <p:spPr>
          <a:xfrm>
            <a:off x="5724128" y="234423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Tahoma" pitchFamily="34" charset="0"/>
                <a:cs typeface="Tahoma" pitchFamily="34" charset="0"/>
              </a:rPr>
              <a:t>Dostępne środki</a:t>
            </a:r>
            <a:endParaRPr lang="pl-PL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5724128" y="3016309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Tahoma" pitchFamily="34" charset="0"/>
                <a:cs typeface="Tahoma" pitchFamily="34" charset="0"/>
              </a:rPr>
              <a:t>Podpisane umowy</a:t>
            </a:r>
            <a:endParaRPr lang="pl-PL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5724128" y="368838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Tahoma" pitchFamily="34" charset="0"/>
                <a:cs typeface="Tahoma" pitchFamily="34" charset="0"/>
              </a:rPr>
              <a:t>Umowy w trakcie negocjacji</a:t>
            </a:r>
            <a:endParaRPr lang="pl-PL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99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 idx="4294967295"/>
          </p:nvPr>
        </p:nvSpPr>
        <p:spPr>
          <a:xfrm>
            <a:off x="0" y="845840"/>
            <a:ext cx="8435975" cy="1143000"/>
          </a:xfrm>
        </p:spPr>
        <p:txBody>
          <a:bodyPr>
            <a:noAutofit/>
          </a:bodyPr>
          <a:lstStyle/>
          <a:p>
            <a:pPr indent="450850" algn="l"/>
            <a:r>
              <a:rPr lang="pl-P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</a:t>
            </a:r>
            <a:r>
              <a:rPr lang="pl-PL" sz="2400" b="1" dirty="0" smtClean="0">
                <a:solidFill>
                  <a:schemeClr val="tx1"/>
                </a:solidFill>
              </a:rPr>
              <a:t>Opracowaliśmy i zaoferowaliśmy pośrednikom    	finansowym przystępne produkty finansowe</a:t>
            </a:r>
            <a:endParaRPr lang="pl-PL" sz="2400" b="1" dirty="0">
              <a:solidFill>
                <a:schemeClr val="tx1"/>
              </a:solidFill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395536" y="1988840"/>
            <a:ext cx="7721098" cy="3736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0" indent="-508000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l-PL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508000" indent="-508000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Pożyczka globalna </a:t>
            </a:r>
            <a: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– fundusze pożyczkowe, banki, inne instytucje finansowe</a:t>
            </a:r>
            <a:endParaRPr lang="pl-PL" sz="2000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508000" indent="-5080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l-PL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Poręczenie portfelowe</a:t>
            </a:r>
            <a: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 – banki, inne instytucje finansowe</a:t>
            </a:r>
            <a:endParaRPr lang="pl-PL" sz="2000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508000" indent="-5080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l-PL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Reporęczenie</a:t>
            </a:r>
            <a: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 – fundusze poręczeniowe</a:t>
            </a:r>
          </a:p>
          <a:p>
            <a:pPr marL="508000" indent="-508000" algn="just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pl-PL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spcBef>
                <a:spcPct val="20000"/>
              </a:spcBef>
              <a:defRPr/>
            </a:pPr>
            <a:r>
              <a:rPr lang="pl-PL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</a:t>
            </a:r>
            <a:r>
              <a:rPr lang="pl-PL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Planujemy</a:t>
            </a:r>
          </a:p>
          <a:p>
            <a:pPr marL="508000" indent="-5080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Produkty kapitałowe</a:t>
            </a:r>
          </a:p>
          <a:p>
            <a:pPr marL="508000" indent="-5080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Produkty dedykowane</a:t>
            </a:r>
          </a:p>
          <a:p>
            <a:pPr marL="508000" indent="-508000" algn="just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pl-PL" sz="2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www.jeremie.com.pl</a:t>
            </a: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90A744-443B-4802-B183-65CFBDCBE61C}" type="slidenum">
              <a:rPr lang="pl-PL" smtClean="0"/>
              <a:pPr>
                <a:defRPr/>
              </a:pPr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084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www.jeremie.com.pl</a:t>
            </a: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90A744-443B-4802-B183-65CFBDCBE61C}" type="slidenum">
              <a:rPr lang="pl-PL" smtClean="0"/>
              <a:pPr>
                <a:defRPr/>
              </a:pPr>
              <a:t>9</a:t>
            </a:fld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339123" y="1196752"/>
            <a:ext cx="828092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atin typeface="Tahoma" pitchFamily="34" charset="0"/>
                <a:cs typeface="Tahoma" pitchFamily="34" charset="0"/>
              </a:rPr>
              <a:t>                          Aktualnie MŚP mogą ubiegać się o</a:t>
            </a:r>
            <a:r>
              <a:rPr lang="pl-PL" sz="2000" b="1" dirty="0" smtClean="0">
                <a:latin typeface="Tahoma" pitchFamily="34" charset="0"/>
                <a:cs typeface="Tahoma" pitchFamily="34" charset="0"/>
              </a:rPr>
              <a:t>:</a:t>
            </a:r>
          </a:p>
          <a:p>
            <a:endParaRPr lang="pl-PL" sz="2000" b="1" dirty="0" smtClean="0">
              <a:latin typeface="Tahoma" pitchFamily="34" charset="0"/>
              <a:cs typeface="Tahoma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pl-PL" b="1" i="1" dirty="0" smtClean="0">
                <a:latin typeface="Tahoma" pitchFamily="34" charset="0"/>
                <a:cs typeface="Tahoma" pitchFamily="34" charset="0"/>
              </a:rPr>
              <a:t>Pożyczki </a:t>
            </a:r>
            <a:r>
              <a:rPr lang="pl-PL" b="1" i="1" dirty="0" smtClean="0">
                <a:latin typeface="Tahoma" pitchFamily="34" charset="0"/>
                <a:cs typeface="Tahoma" pitchFamily="34" charset="0"/>
              </a:rPr>
              <a:t>:</a:t>
            </a:r>
          </a:p>
          <a:p>
            <a:pPr marL="742950" lvl="1" indent="-285750">
              <a:buFontTx/>
              <a:buChar char="-"/>
            </a:pPr>
            <a:r>
              <a:rPr lang="pl-PL" sz="1600" dirty="0" smtClean="0">
                <a:latin typeface="Tahoma" pitchFamily="34" charset="0"/>
                <a:cs typeface="Tahoma" pitchFamily="34" charset="0"/>
              </a:rPr>
              <a:t>maksymalna kwota: do </a:t>
            </a:r>
            <a:r>
              <a:rPr lang="pl-PL" sz="16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1 000 000 zł </a:t>
            </a:r>
          </a:p>
          <a:p>
            <a:pPr marL="742950" lvl="1" indent="-285750">
              <a:buFontTx/>
              <a:buChar char="-"/>
            </a:pPr>
            <a:r>
              <a:rPr lang="pl-PL" sz="1600" dirty="0" smtClean="0">
                <a:latin typeface="Tahoma" pitchFamily="34" charset="0"/>
                <a:cs typeface="Tahoma" pitchFamily="34" charset="0"/>
              </a:rPr>
              <a:t>maksymalny </a:t>
            </a:r>
            <a:r>
              <a:rPr lang="pl-PL" sz="1600" dirty="0" smtClean="0">
                <a:latin typeface="Tahoma" pitchFamily="34" charset="0"/>
                <a:cs typeface="Tahoma" pitchFamily="34" charset="0"/>
              </a:rPr>
              <a:t>okres spłaty: do </a:t>
            </a:r>
            <a:r>
              <a:rPr lang="pl-PL" sz="1600" b="1" dirty="0" smtClean="0">
                <a:latin typeface="Tahoma" pitchFamily="34" charset="0"/>
                <a:cs typeface="Tahoma" pitchFamily="34" charset="0"/>
              </a:rPr>
              <a:t>5 </a:t>
            </a:r>
            <a:r>
              <a:rPr lang="pl-PL" sz="1600" b="1" dirty="0" smtClean="0">
                <a:latin typeface="Tahoma" pitchFamily="34" charset="0"/>
                <a:cs typeface="Tahoma" pitchFamily="34" charset="0"/>
              </a:rPr>
              <a:t>lat</a:t>
            </a:r>
          </a:p>
          <a:p>
            <a:pPr marL="742950" lvl="1" indent="-285750">
              <a:buFontTx/>
              <a:buChar char="-"/>
            </a:pPr>
            <a:r>
              <a:rPr lang="pl-PL" sz="1600" dirty="0">
                <a:latin typeface="Tahoma" pitchFamily="34" charset="0"/>
                <a:cs typeface="Tahoma" pitchFamily="34" charset="0"/>
              </a:rPr>
              <a:t>o</a:t>
            </a:r>
            <a:r>
              <a:rPr lang="pl-PL" sz="1600" dirty="0" smtClean="0">
                <a:latin typeface="Tahoma" pitchFamily="34" charset="0"/>
                <a:cs typeface="Tahoma" pitchFamily="34" charset="0"/>
              </a:rPr>
              <a:t>procentowanie: </a:t>
            </a:r>
            <a:r>
              <a:rPr lang="pl-PL" sz="1600" b="1" dirty="0" smtClean="0">
                <a:latin typeface="Tahoma" pitchFamily="34" charset="0"/>
                <a:cs typeface="Tahoma" pitchFamily="34" charset="0"/>
              </a:rPr>
              <a:t>już od 5,80 % rocznie </a:t>
            </a:r>
            <a:endParaRPr lang="pl-PL" sz="1600" b="1" dirty="0" smtClean="0">
              <a:latin typeface="Tahoma" pitchFamily="34" charset="0"/>
              <a:cs typeface="Tahoma" pitchFamily="34" charset="0"/>
            </a:endParaRPr>
          </a:p>
          <a:p>
            <a:endParaRPr lang="pl-PL" sz="2000" dirty="0" smtClean="0">
              <a:latin typeface="Tahoma" pitchFamily="34" charset="0"/>
              <a:cs typeface="Tahoma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pl-PL" b="1" i="1" dirty="0" smtClean="0">
                <a:latin typeface="Tahoma" pitchFamily="34" charset="0"/>
                <a:cs typeface="Tahoma" pitchFamily="34" charset="0"/>
              </a:rPr>
              <a:t>Pożyczki </a:t>
            </a:r>
            <a:r>
              <a:rPr lang="pl-PL" b="1" i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pl-PL" b="1" i="1" dirty="0" smtClean="0">
                <a:latin typeface="Tahoma" pitchFamily="34" charset="0"/>
                <a:cs typeface="Tahoma" pitchFamily="34" charset="0"/>
              </a:rPr>
              <a:t>na cel posiadający opinię o innowacyjności </a:t>
            </a:r>
            <a:r>
              <a:rPr lang="pl-PL" b="1" i="1" dirty="0" smtClean="0">
                <a:latin typeface="Tahoma" pitchFamily="34" charset="0"/>
                <a:cs typeface="Tahoma" pitchFamily="34" charset="0"/>
              </a:rPr>
              <a:t> projektu</a:t>
            </a:r>
            <a:r>
              <a:rPr lang="pl-PL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pl-PL" i="1" dirty="0" smtClean="0">
                <a:latin typeface="Tahoma" pitchFamily="34" charset="0"/>
                <a:cs typeface="Tahoma" pitchFamily="34" charset="0"/>
              </a:rPr>
              <a:t>(pomoc </a:t>
            </a:r>
            <a:r>
              <a:rPr lang="pl-PL" i="1" dirty="0" smtClean="0">
                <a:latin typeface="Tahoma" pitchFamily="34" charset="0"/>
                <a:cs typeface="Tahoma" pitchFamily="34" charset="0"/>
              </a:rPr>
              <a:t>de </a:t>
            </a:r>
            <a:r>
              <a:rPr lang="pl-PL" i="1" dirty="0" err="1" smtClean="0">
                <a:latin typeface="Tahoma" pitchFamily="34" charset="0"/>
                <a:cs typeface="Tahoma" pitchFamily="34" charset="0"/>
              </a:rPr>
              <a:t>minimimis</a:t>
            </a:r>
            <a:r>
              <a:rPr lang="pl-PL" i="1" dirty="0" smtClean="0">
                <a:latin typeface="Tahoma" pitchFamily="34" charset="0"/>
                <a:cs typeface="Tahoma" pitchFamily="34" charset="0"/>
              </a:rPr>
              <a:t>)</a:t>
            </a:r>
            <a:r>
              <a:rPr lang="pl-PL" b="1" i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pl-PL" b="1" i="1" dirty="0" smtClean="0">
                <a:latin typeface="Tahoma" pitchFamily="34" charset="0"/>
                <a:cs typeface="Tahoma" pitchFamily="34" charset="0"/>
              </a:rPr>
              <a:t>:</a:t>
            </a:r>
            <a:endParaRPr lang="pl-PL" b="1" i="1" dirty="0" smtClean="0">
              <a:latin typeface="Tahoma" pitchFamily="34" charset="0"/>
              <a:cs typeface="Tahoma" pitchFamily="34" charset="0"/>
            </a:endParaRPr>
          </a:p>
          <a:p>
            <a:pPr marL="742950" lvl="1" indent="-285750">
              <a:buFontTx/>
              <a:buChar char="-"/>
            </a:pPr>
            <a:r>
              <a:rPr lang="pl-PL" sz="1600" dirty="0" smtClean="0">
                <a:latin typeface="Tahoma" pitchFamily="34" charset="0"/>
                <a:cs typeface="Tahoma" pitchFamily="34" charset="0"/>
              </a:rPr>
              <a:t>maksymalna  kwota: do </a:t>
            </a:r>
            <a:r>
              <a:rPr lang="pl-PL" sz="16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2 500 000 zł</a:t>
            </a:r>
          </a:p>
          <a:p>
            <a:pPr marL="742950" lvl="1" indent="-285750">
              <a:buFontTx/>
              <a:buChar char="-"/>
            </a:pPr>
            <a:r>
              <a:rPr lang="pl-PL" sz="1600" dirty="0" smtClean="0">
                <a:latin typeface="Tahoma" pitchFamily="34" charset="0"/>
                <a:cs typeface="Tahoma" pitchFamily="34" charset="0"/>
              </a:rPr>
              <a:t>maksymalny okres spłaty: </a:t>
            </a:r>
            <a:r>
              <a:rPr lang="pl-PL" sz="1600" b="1" dirty="0" smtClean="0">
                <a:latin typeface="Tahoma" pitchFamily="34" charset="0"/>
                <a:cs typeface="Tahoma" pitchFamily="34" charset="0"/>
              </a:rPr>
              <a:t>do 10  lat</a:t>
            </a:r>
          </a:p>
          <a:p>
            <a:pPr marL="742950" lvl="1" indent="-285750">
              <a:buFontTx/>
              <a:buChar char="-"/>
            </a:pPr>
            <a:r>
              <a:rPr lang="pl-PL" sz="1600" dirty="0" smtClean="0">
                <a:latin typeface="Tahoma" pitchFamily="34" charset="0"/>
                <a:cs typeface="Tahoma" pitchFamily="34" charset="0"/>
              </a:rPr>
              <a:t>oprocentowanie: </a:t>
            </a:r>
            <a:r>
              <a:rPr lang="pl-PL" sz="1600" b="1" dirty="0" smtClean="0">
                <a:latin typeface="Tahoma" pitchFamily="34" charset="0"/>
                <a:cs typeface="Tahoma" pitchFamily="34" charset="0"/>
              </a:rPr>
              <a:t>już</a:t>
            </a:r>
            <a:r>
              <a:rPr lang="pl-PL" sz="16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pl-PL" sz="1600" b="1" dirty="0" smtClean="0">
                <a:latin typeface="Tahoma" pitchFamily="34" charset="0"/>
                <a:cs typeface="Tahoma" pitchFamily="34" charset="0"/>
              </a:rPr>
              <a:t>od 2,80 </a:t>
            </a:r>
            <a:r>
              <a:rPr lang="pl-PL" sz="1600" b="1" dirty="0" smtClean="0">
                <a:latin typeface="Tahoma" pitchFamily="34" charset="0"/>
                <a:cs typeface="Tahoma" pitchFamily="34" charset="0"/>
              </a:rPr>
              <a:t>% rocznie</a:t>
            </a:r>
          </a:p>
          <a:p>
            <a:pPr marL="742950" lvl="1" indent="-285750">
              <a:buFontTx/>
              <a:buChar char="-"/>
            </a:pPr>
            <a:r>
              <a:rPr lang="pl-PL" sz="1600" dirty="0" smtClean="0">
                <a:latin typeface="Tahoma" pitchFamily="34" charset="0"/>
                <a:cs typeface="Tahoma" pitchFamily="34" charset="0"/>
              </a:rPr>
              <a:t>prowizja od udzielenia pożyczki: </a:t>
            </a:r>
            <a:r>
              <a:rPr lang="pl-PL" sz="16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0 zł</a:t>
            </a:r>
          </a:p>
          <a:p>
            <a:pPr marL="285750" indent="-285750">
              <a:buFontTx/>
              <a:buChar char="-"/>
            </a:pPr>
            <a:endParaRPr lang="pl-PL" sz="2000" dirty="0">
              <a:latin typeface="Tahoma" pitchFamily="34" charset="0"/>
              <a:cs typeface="Tahoma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pl-PL" b="1" i="1" dirty="0" smtClean="0">
                <a:latin typeface="Tahoma" pitchFamily="34" charset="0"/>
                <a:cs typeface="Tahoma" pitchFamily="34" charset="0"/>
              </a:rPr>
              <a:t>Poręczenia dla kredytów udzielanych </a:t>
            </a:r>
            <a:r>
              <a:rPr lang="pl-PL" b="1" i="1" dirty="0" smtClean="0">
                <a:latin typeface="Tahoma" pitchFamily="34" charset="0"/>
                <a:cs typeface="Tahoma" pitchFamily="34" charset="0"/>
              </a:rPr>
              <a:t>MŚP :</a:t>
            </a:r>
            <a:endParaRPr lang="pl-PL" b="1" i="1" dirty="0" smtClean="0">
              <a:latin typeface="Tahoma" pitchFamily="34" charset="0"/>
              <a:cs typeface="Tahoma" pitchFamily="34" charset="0"/>
            </a:endParaRPr>
          </a:p>
          <a:p>
            <a:pPr marL="742950" lvl="1" indent="-285750">
              <a:buFontTx/>
              <a:buChar char="-"/>
            </a:pPr>
            <a:r>
              <a:rPr lang="pl-PL" sz="1600" dirty="0" smtClean="0">
                <a:latin typeface="Tahoma" pitchFamily="34" charset="0"/>
                <a:cs typeface="Tahoma" pitchFamily="34" charset="0"/>
              </a:rPr>
              <a:t>maksymalna kwota: do </a:t>
            </a:r>
            <a:r>
              <a:rPr lang="pl-PL" sz="16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1 000 000 zł</a:t>
            </a:r>
          </a:p>
          <a:p>
            <a:pPr marL="742950" lvl="1" indent="-285750">
              <a:buFontTx/>
              <a:buChar char="-"/>
            </a:pPr>
            <a:r>
              <a:rPr lang="pl-PL" sz="1600" dirty="0">
                <a:latin typeface="Tahoma" pitchFamily="34" charset="0"/>
                <a:cs typeface="Tahoma" pitchFamily="34" charset="0"/>
              </a:rPr>
              <a:t>m</a:t>
            </a:r>
            <a:r>
              <a:rPr lang="pl-PL" sz="1600" dirty="0" smtClean="0">
                <a:latin typeface="Tahoma" pitchFamily="34" charset="0"/>
                <a:cs typeface="Tahoma" pitchFamily="34" charset="0"/>
              </a:rPr>
              <a:t>aksymalny okres obowiązywania: </a:t>
            </a:r>
            <a:r>
              <a:rPr lang="pl-PL" sz="1600" b="1" dirty="0" smtClean="0">
                <a:latin typeface="Tahoma" pitchFamily="34" charset="0"/>
                <a:cs typeface="Tahoma" pitchFamily="34" charset="0"/>
              </a:rPr>
              <a:t>66 miesięcy </a:t>
            </a:r>
          </a:p>
          <a:p>
            <a:pPr marL="742950" lvl="1" indent="-285750">
              <a:buFontTx/>
              <a:buChar char="-"/>
            </a:pPr>
            <a:r>
              <a:rPr lang="pl-PL" sz="1600" dirty="0" smtClean="0">
                <a:latin typeface="Tahoma" pitchFamily="34" charset="0"/>
                <a:cs typeface="Tahoma" pitchFamily="34" charset="0"/>
              </a:rPr>
              <a:t>minimalna </a:t>
            </a:r>
            <a:r>
              <a:rPr lang="pl-PL" sz="1600" dirty="0" smtClean="0">
                <a:latin typeface="Tahoma" pitchFamily="34" charset="0"/>
                <a:cs typeface="Tahoma" pitchFamily="34" charset="0"/>
              </a:rPr>
              <a:t>prowizja od udzielenia poręczenia: już od </a:t>
            </a:r>
            <a:r>
              <a:rPr lang="pl-PL" sz="16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100 zł     </a:t>
            </a:r>
            <a:endParaRPr lang="pl-PL" sz="1600" b="1" dirty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42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ja JEREMIE_główna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Slajd WW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Slajd WŁ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Slajd WP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_Tytułowy WW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ytułowy WŁ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ytułowy WP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ytułowy WW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ytułowy WZ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ytułowy WD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Slajd JEREMI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Slajd DW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Slajd WZ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JEREMIE_główna</Template>
  <TotalTime>0</TotalTime>
  <Words>1804</Words>
  <Application>Microsoft Office PowerPoint</Application>
  <PresentationFormat>Pokaz na ekranie (4:3)</PresentationFormat>
  <Paragraphs>442</Paragraphs>
  <Slides>26</Slides>
  <Notes>13</Notes>
  <HiddenSlides>0</HiddenSlides>
  <MMClips>0</MMClips>
  <ScaleCrop>false</ScaleCrop>
  <HeadingPairs>
    <vt:vector size="4" baseType="variant">
      <vt:variant>
        <vt:lpstr>Motyw</vt:lpstr>
      </vt:variant>
      <vt:variant>
        <vt:i4>13</vt:i4>
      </vt:variant>
      <vt:variant>
        <vt:lpstr>Tytuły slajdów</vt:lpstr>
      </vt:variant>
      <vt:variant>
        <vt:i4>26</vt:i4>
      </vt:variant>
    </vt:vector>
  </HeadingPairs>
  <TitlesOfParts>
    <vt:vector size="39" baseType="lpstr">
      <vt:lpstr>Prezentacja JEREMIE_główna</vt:lpstr>
      <vt:lpstr>Tytułowy WŁ</vt:lpstr>
      <vt:lpstr>Tytułowy WP</vt:lpstr>
      <vt:lpstr>Tytułowy WW</vt:lpstr>
      <vt:lpstr>Tytułowy WZ</vt:lpstr>
      <vt:lpstr>Tytułowy WD</vt:lpstr>
      <vt:lpstr>Slajd JEREMIE</vt:lpstr>
      <vt:lpstr>Slajd DW</vt:lpstr>
      <vt:lpstr>Slajd WZ</vt:lpstr>
      <vt:lpstr>Slajd WW</vt:lpstr>
      <vt:lpstr>Slajd WŁ</vt:lpstr>
      <vt:lpstr>Slajd WP</vt:lpstr>
      <vt:lpstr>1_Tytułowy WW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JEREMIE w BGK  rozpoczęliśmy w 2009…</vt:lpstr>
      <vt:lpstr>Alokacja środków w województwie wielkopolskim w ramach 26 umów zawartych z Pośrednikami Finansowymi </vt:lpstr>
      <vt:lpstr>     Opracowaliśmy i zaoferowaliśmy pośrednikom     finansowym przystępne produkty finansowe</vt:lpstr>
      <vt:lpstr>Prezentacja programu PowerPoint</vt:lpstr>
      <vt:lpstr>Prezentacja programu PowerPoint</vt:lpstr>
      <vt:lpstr>Prezentacja programu PowerPoint</vt:lpstr>
      <vt:lpstr>Zdobyliśmy zaufanie pośredników finansowych…</vt:lpstr>
      <vt:lpstr>Liczba wspartych MŚP </vt:lpstr>
      <vt:lpstr>Prezentacja programu PowerPoint</vt:lpstr>
      <vt:lpstr>Łączna wartość udzielonego wsparcia w województwie wielkopolskim </vt:lpstr>
      <vt:lpstr>… co jest zasługą również działań informacyjno-    promocyjnych</vt:lpstr>
      <vt:lpstr>Przedsiębiorcy w ramach inicjatywy JEREMIE</vt:lpstr>
      <vt:lpstr>Przedsiębiorcy w ramach inicjatywy JEREMIE</vt:lpstr>
      <vt:lpstr>Przedsiębiorcy w ramach inicjatywy JEREMIE</vt:lpstr>
      <vt:lpstr>Pośrednicy Finansowi w Wielkopolsce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2012-10-15T09:32:07Z</dcterms:created>
  <dcterms:modified xsi:type="dcterms:W3CDTF">2013-02-27T09:18:32Z</dcterms:modified>
</cp:coreProperties>
</file>